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89" r:id="rId3"/>
    <p:sldId id="292" r:id="rId4"/>
    <p:sldId id="280" r:id="rId5"/>
    <p:sldId id="283" r:id="rId6"/>
    <p:sldId id="290" r:id="rId7"/>
    <p:sldId id="279" r:id="rId8"/>
    <p:sldId id="291" r:id="rId9"/>
    <p:sldId id="286" r:id="rId10"/>
    <p:sldId id="284" r:id="rId11"/>
    <p:sldId id="287" r:id="rId12"/>
    <p:sldId id="288" r:id="rId13"/>
    <p:sldId id="264" r:id="rId14"/>
    <p:sldId id="265" r:id="rId15"/>
    <p:sldId id="262" r:id="rId16"/>
    <p:sldId id="266" r:id="rId17"/>
    <p:sldId id="268" r:id="rId18"/>
    <p:sldId id="269" r:id="rId19"/>
    <p:sldId id="270" r:id="rId20"/>
    <p:sldId id="278" r:id="rId21"/>
    <p:sldId id="271" r:id="rId22"/>
    <p:sldId id="272" r:id="rId23"/>
    <p:sldId id="273" r:id="rId24"/>
    <p:sldId id="277" r:id="rId25"/>
    <p:sldId id="274" r:id="rId26"/>
    <p:sldId id="275" r:id="rId27"/>
    <p:sldId id="276" r:id="rId28"/>
    <p:sldId id="261" r:id="rId29"/>
    <p:sldId id="257" r:id="rId3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B982A-8506-4B52-9185-9E05189BFBC6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CA909-DCD1-4502-837E-D6C5E5B1AEB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CA909-DCD1-4502-837E-D6C5E5B1AEBF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CA909-DCD1-4502-837E-D6C5E5B1AEBF}" type="slidenum">
              <a:rPr lang="hr-HR" smtClean="0"/>
              <a:pPr/>
              <a:t>29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3F7396-545C-46D1-986B-A474783A1C89}" type="datetimeFigureOut">
              <a:rPr lang="sr-Latn-CS" smtClean="0"/>
              <a:pPr/>
              <a:t>29.10.2019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361F05-E17B-43F0-8189-C0F12E75F4E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214282" y="1428736"/>
            <a:ext cx="8686800" cy="4714908"/>
          </a:xfrm>
        </p:spPr>
        <p:txBody>
          <a:bodyPr>
            <a:normAutofit/>
          </a:bodyPr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000" b="1" dirty="0" smtClean="0">
                <a:latin typeface="Times New Roman" pitchFamily="18" charset="0"/>
                <a:cs typeface="Times New Roman" pitchFamily="18" charset="0"/>
              </a:rPr>
              <a:t>Predavač : mirzet pozderović</a:t>
            </a:r>
            <a:endParaRPr lang="hr-H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006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FORMA-SADRŽAJ OBRASCA ZAHTJEVA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U zahtjevu za ostvarivanje prava navode se podaci o radniku/podnosiocu, navodi se nadležni organ za odlučivanje, formuliše se predmet odnosno na šta se zahtjev odnosi, ispisuje se sadržaj u kojem se kratko navodi i precizira zahtjev, navode i prilažu dokazi ukoliko su potrebni za ostvarivanje prava,navodi se datum i mjesto podnošenja, ime podnosioca zahtjeva te svojeručan potpis. Zahtjev se predaje na protokol ustanove/škole u dva istovjetna primjerka.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Primjer se nalazi u materijalu: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obrazac br. 2. i 3.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OBAVEZE POSLODAVCA PRI ODLUČIVANJU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1.Bilo da odlučuje po službenoj dužnosti ili na zahtjev radnika, takav akt poslodavca( odluka/ rješenje )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podliježe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izjavljivanju pravnih lijekova.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2.Poslodavac je dužan da akte o ostvarivanju prava radnika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dostavi (uruči)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radniku u pisanom obliku s obrazloženjem i poukom o pravnom lijeku.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3.Pravni lijek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 odlaže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izvršenje, ako zakonom nije drugačije određeno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4.Prilikom razmatranja prigovora – poslodavac ima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obavezu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zatraži i razmotri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stav i mišljenje Sindikata.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Primjer se nalazi u materijalu: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obrazac br. 4. i 5.</a:t>
            </a:r>
            <a:endParaRPr lang="bs-Latn-BA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PRAVNI LIJEKOVI/SREDSTVA</a:t>
            </a:r>
          </a:p>
          <a:p>
            <a:pPr marL="514350" indent="-514350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1. Prigovor ili žalba,(uobičajeni). </a:t>
            </a:r>
            <a:endParaRPr lang="bs-Latn-BA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Zahtjev za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,(ZOR-u).</a:t>
            </a:r>
            <a:endParaRPr lang="bs-Latn-BA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Tužba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,(zaštita prava)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uz mogućnost isticanja zahtjeva za donošenje privremene mjere.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Prva dva podnose se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poslodavcu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dok se pravni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lijek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pod 3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 podnosi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nadležnom s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udu.</a:t>
            </a:r>
          </a:p>
          <a:p>
            <a:pPr marL="514350" indent="-514350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Napomena: Tačka 3. uslovljena tačkom 2. </a:t>
            </a:r>
            <a:endParaRPr lang="bs-Latn-B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U OBLASTI OSNOVNOG OBRAZOVANJA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PRIGOVOR/ŽALBA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Prigovor/žalba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je redovni pravni lijek kojim se omogućava radniku da pred drugostepenim organom/tijelom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poslodavca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pokreće pitanje zakonitosti i pravilnosti prvostepenog rješenja i time zaštiti svoja pojedinačna prava i pravne interese.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Žalba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– ocjena radne sposobnosti, disciplinski postupak, utvrđivnje materijalne odgovornosti.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KARAKTERISTIKE PRIGOVORA/ŽALBE:</a:t>
            </a:r>
            <a:r>
              <a:rPr lang="bs-Latn-BA" b="1" dirty="0" smtClean="0"/>
              <a:t>  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(u daljem izlaganju:prigovor)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Temeljno ustavno pravo,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 Osnovno načelo radnog prava tj. postupka u zaštiti prava radnika kod poslodavca,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 Pravni lijek kojim se kod poslodavca osigurava načelo dvostepenosti pri odlučivanju,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 Obavezan formalni (pisani) oblik,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 Ne može se izjaviti na zapisnik.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NADLEŽNOST ZA ODLUČIVANJE:</a:t>
            </a:r>
          </a:p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(ovlašteni organi poslodavca)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- Organ rukovođenja -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Direktor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škole – u prvom stepenu,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- Organ upravljanja -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Školski odbor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škole – u drugom stepenu (konačne odluke).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Konačnost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odluke znači da je odlučivanje na nivou ustanove završeno (pravo može biti realizovano) i da se postupak može nastaviti pred sudskim instancama.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ŠTA RADNIK POSTIŽE PRIGOVOROM?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1.Da o istoj pravnoj stvari/pitanju odlučuju dvije instance – dva tijela/organa.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2.Da se ispita materijalna i formalna zakonitost i pravilnost prvostepenog rješenja/akta.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3. Da se postigne bolja zaštita prava i pravnih interesa radnika ali u konačnici i interes škole.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4. Odgađanje pravnih učinaka (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u pravilu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), ako zakonom nije drugačije propisano.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IZUZECI </a:t>
            </a:r>
          </a:p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OD ODLAGANJA PRAVNIH UČINAKA</a:t>
            </a:r>
            <a:r>
              <a:rPr lang="bs-Latn-BA" sz="2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Izjavljivanje prigovora (u pravilu) odlaže izvršenje odluke/rješenja, osim slučajeva propisanih zakonom kao što su npr: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Uvođenje radniku prekovremenog rada,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Raspoređivanje radnika do 60 dana u k.godini,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Suspenzija radnika (pritvor, teža krivična djela).</a:t>
            </a:r>
          </a:p>
          <a:p>
            <a:pPr>
              <a:buFontTx/>
              <a:buChar char="-"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 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SADRŽAJ PRIGOVORA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Podaci o prvostepenom rješenju(donos.,broj,dat)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U kojem pogledu je žalitelj nezadovoljan rješenjem ( nema obaveze obrazlaganja prigovora ali je poželjno) – “žalbeni razlozi”,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Iznošenje novih činjenica(beneficium novorum)</a:t>
            </a:r>
          </a:p>
          <a:p>
            <a:pPr>
              <a:buNone/>
            </a:pPr>
            <a:r>
              <a:rPr lang="bs-Latn-BA" sz="2400" b="1" dirty="0" smtClean="0">
                <a:latin typeface="Times New Roman" pitchFamily="18" charset="0"/>
                <a:cs typeface="Times New Roman" pitchFamily="18" charset="0"/>
              </a:rPr>
              <a:t>    a) mora se raditi o činjenicama koje su nastale do donošenja prvostepenog rješenja</a:t>
            </a:r>
          </a:p>
          <a:p>
            <a:pPr>
              <a:buNone/>
            </a:pPr>
            <a:r>
              <a:rPr lang="bs-Latn-BA" sz="2400" b="1" dirty="0" smtClean="0">
                <a:latin typeface="Times New Roman" pitchFamily="18" charset="0"/>
                <a:cs typeface="Times New Roman" pitchFamily="18" charset="0"/>
              </a:rPr>
              <a:t>       b) žalitelj je dužan da obrazloži zbog čega ih nije iznio ranije.</a:t>
            </a:r>
            <a:endParaRPr lang="bs-Latn-BA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RAZLOZI POBIJANJA ODLUKE/RJEŠENJA</a:t>
            </a:r>
          </a:p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(donesenog u prvom stepenu)</a:t>
            </a:r>
          </a:p>
          <a:p>
            <a:pPr algn="ctr">
              <a:buNone/>
            </a:pPr>
            <a:endParaRPr lang="bs-Latn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pogrešno utvrđeno činjenično stanje,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bitna povreda odredbi postupka,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pogrešna primjena materijalnog prava.</a:t>
            </a:r>
          </a:p>
          <a:p>
            <a:pPr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PRAVNA IZREKA:</a:t>
            </a:r>
          </a:p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“AKO NEMA PRAVILA</a:t>
            </a:r>
          </a:p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NEMA NI PRAVA</a:t>
            </a:r>
          </a:p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A AKO NEMA PRAVA </a:t>
            </a:r>
          </a:p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NEMA NI PRAVDE”</a:t>
            </a:r>
          </a:p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PRAVILA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se odnose: na radnje, na legitimaciju, na nadležne organe, na pismene podneske, na postupak odlučivanja, na vrste odluka, na rokove i na pravna sredstva za zaštitu prava.</a:t>
            </a:r>
          </a:p>
          <a:p>
            <a:pPr algn="ctr"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KAKO SE PIŠE PRIGOVOR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-Obavezno pazite na </a:t>
            </a:r>
            <a:r>
              <a:rPr lang="bs-Latn-BA" sz="2200" b="1" u="sng" dirty="0" smtClean="0">
                <a:latin typeface="Times New Roman" pitchFamily="18" charset="0"/>
                <a:cs typeface="Times New Roman" pitchFamily="18" charset="0"/>
              </a:rPr>
              <a:t>rok, </a:t>
            </a: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koji je ostavljen za izjavljivanje prigovora.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-U lijevom gornjem uglu napisati podatke </a:t>
            </a:r>
            <a:r>
              <a:rPr lang="bs-Latn-BA" sz="2200" b="1" u="sng" dirty="0" smtClean="0">
                <a:latin typeface="Times New Roman" pitchFamily="18" charset="0"/>
                <a:cs typeface="Times New Roman" pitchFamily="18" charset="0"/>
              </a:rPr>
              <a:t>(aktivno legitimisanog radnika).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-Ispod desno napišite </a:t>
            </a:r>
            <a:r>
              <a:rPr lang="bs-Latn-BA" sz="2200" b="1" u="sng" dirty="0" smtClean="0">
                <a:latin typeface="Times New Roman" pitchFamily="18" charset="0"/>
                <a:cs typeface="Times New Roman" pitchFamily="18" charset="0"/>
              </a:rPr>
              <a:t>kome šaljete </a:t>
            </a: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(obavezno pogledati u upute o pravnom lijeku)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-Ispod u sredini naslov – </a:t>
            </a:r>
            <a:r>
              <a:rPr lang="bs-Latn-BA" sz="2200" b="1" u="sng" dirty="0" smtClean="0">
                <a:latin typeface="Times New Roman" pitchFamily="18" charset="0"/>
                <a:cs typeface="Times New Roman" pitchFamily="18" charset="0"/>
              </a:rPr>
              <a:t>definirati predmet </a:t>
            </a: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:prigovor na rješenje broj i datum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-Sadržaj:</a:t>
            </a:r>
            <a:r>
              <a:rPr lang="bs-Latn-BA" sz="2200" b="1" dirty="0" smtClean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navedite sve argumente i razloge na temelju kojih osporavate   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                    predmetno rješenje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bs-Latn-BA" sz="2200" b="1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za sve tvrdnje priložite dokaze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bs-Latn-BA" sz="22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na kraju potpišite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bs-Latn-BA" sz="2200" b="1" dirty="0" smtClean="0">
                <a:latin typeface="Times New Roman" pitchFamily="18" charset="0"/>
                <a:cs typeface="Times New Roman" pitchFamily="18" charset="0"/>
              </a:rPr>
              <a:t> d) </a:t>
            </a: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pošaljite odnosno predajte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NAPOMENA: Potrebno je biti što jasniji i precizniji, te prilikom sačinjavanja prigovora, koliko god bili frustrirani,bijesni,- potrebno je zadržati prisebnost ( bez sarkazma i/ili bezobrazluka, bez svađe,prijetnji). </a:t>
            </a:r>
          </a:p>
          <a:p>
            <a:pPr>
              <a:buNone/>
            </a:pPr>
            <a:r>
              <a:rPr lang="bs-Latn-BA" sz="2200" dirty="0" smtClean="0">
                <a:latin typeface="Times New Roman" pitchFamily="18" charset="0"/>
                <a:cs typeface="Times New Roman" pitchFamily="18" charset="0"/>
              </a:rPr>
              <a:t>     Primjer se nalazi u materijalu : </a:t>
            </a:r>
            <a:r>
              <a:rPr lang="bs-Latn-BA" sz="2200" b="1" u="sng" dirty="0" smtClean="0">
                <a:latin typeface="Times New Roman" pitchFamily="18" charset="0"/>
                <a:cs typeface="Times New Roman" pitchFamily="18" charset="0"/>
              </a:rPr>
              <a:t>obrazac br.6. i obrazac br. 7</a:t>
            </a:r>
            <a:r>
              <a:rPr lang="bs-Latn-BA" sz="20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s-Latn-BA" sz="2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ROK ZA IZJAVLJIVANJE PRIGOVORA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Osam(8) dana od dana dostave-uručenja odluke/rješenja radniku.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Rok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u pravu je period u kojem treba poduzeti određenu radnju. Propuštanjem tog roka gubi se pravo na pobijanje odluke/rješenja kojim je odlučeno o pravu radnika. (</a:t>
            </a:r>
            <a:r>
              <a:rPr lang="bs-Latn-BA" u="sng" dirty="0" smtClean="0">
                <a:latin typeface="Times New Roman" pitchFamily="18" charset="0"/>
                <a:cs typeface="Times New Roman" pitchFamily="18" charset="0"/>
              </a:rPr>
              <a:t>u prvom stepenu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Prigovor izjavljen poslije ostavljenog roka bit će odbačen kao neblagovremen.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Napomena:Pripazi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na dokaz o prijemu/preuz.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PREDAJA PRIGOVORA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Prigovor se predaje u pravilu prvostepenom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organu. Razlozi za predaju ovom organu su: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spis za odlučivanje se nalazi kod prvostepenog organa,</a:t>
            </a:r>
          </a:p>
          <a:p>
            <a:pPr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prvostepeni organ ima određene ovlasti (po načelu ekonomičnosti),</a:t>
            </a:r>
          </a:p>
          <a:p>
            <a:pPr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prvostepeni organ bi mogao, u protivnom, prići izvršenju.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- Prigovor zbog nedonošenja rješenja u     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propisanom roku, može se predati direktno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drugostepenom organu.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PRAVNI UČINAK PRIGOVORA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Suspenzivno dejstvo,uz postojanje izuzetaka,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 Devolutivno dejstvo.</a:t>
            </a:r>
          </a:p>
          <a:p>
            <a:pPr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Suspenzivno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djelovanje prigovora, u pravilu, odgađa pravni učinak rješenja.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Devolutivno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djelovanje prigovora znači da će u drugom stepenu odlučivati drugi organ/tijelo.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PREDNOSTI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PISANOG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 PRIGOVORA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PISANI TRAG KOMUNIKACIJE- </a:t>
            </a:r>
            <a:r>
              <a:rPr lang="bs-Latn-BA" sz="2000" b="1" u="sng" dirty="0" smtClean="0">
                <a:latin typeface="Times New Roman" pitchFamily="18" charset="0"/>
                <a:cs typeface="Times New Roman" pitchFamily="18" charset="0"/>
              </a:rPr>
              <a:t>KLJUČNO;</a:t>
            </a:r>
          </a:p>
          <a:p>
            <a:pPr marL="514350" indent="-514350"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ZAKONSKI ROK ZA ODGOVOR </a:t>
            </a:r>
            <a:r>
              <a:rPr lang="bs-Latn-BA" sz="2000" u="sng" dirty="0" smtClean="0">
                <a:latin typeface="Times New Roman" pitchFamily="18" charset="0"/>
                <a:cs typeface="Times New Roman" pitchFamily="18" charset="0"/>
              </a:rPr>
              <a:t>POČINJE TEĆI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SA ZAPRIMANJEM PRIGOVORA;</a:t>
            </a:r>
          </a:p>
          <a:p>
            <a:pPr marL="514350" indent="-514350"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ZAPIS O PROBLEMU OLAKŠAVA </a:t>
            </a:r>
            <a:r>
              <a:rPr lang="bs-Latn-BA" sz="2000" u="sng" dirty="0" smtClean="0">
                <a:latin typeface="Times New Roman" pitchFamily="18" charset="0"/>
                <a:cs typeface="Times New Roman" pitchFamily="18" charset="0"/>
              </a:rPr>
              <a:t>HVATANJE U KOŠTAC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OSOBAMA KOJE SE NAKNADNO UKLJUČE U PROBLEM;</a:t>
            </a:r>
          </a:p>
          <a:p>
            <a:pPr marL="514350" indent="-514350"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RADNIK SE SHVAĆA </a:t>
            </a:r>
            <a:r>
              <a:rPr lang="bs-Latn-BA" sz="2000" u="sng" dirty="0" smtClean="0">
                <a:latin typeface="Times New Roman" pitchFamily="18" charset="0"/>
                <a:cs typeface="Times New Roman" pitchFamily="18" charset="0"/>
              </a:rPr>
              <a:t>OZBILJNO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bs-Latn-BA" sz="2000" u="sng" dirty="0" smtClean="0">
                <a:latin typeface="Times New Roman" pitchFamily="18" charset="0"/>
                <a:cs typeface="Times New Roman" pitchFamily="18" charset="0"/>
              </a:rPr>
              <a:t>SUŽAVA SE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MANEVARSKI PROSTOR ORGANA KOME SE ŽALITE;</a:t>
            </a:r>
          </a:p>
          <a:p>
            <a:pPr marL="514350" indent="-514350"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bs-Latn-BA" sz="2000" u="sng" dirty="0" smtClean="0">
                <a:latin typeface="Times New Roman" pitchFamily="18" charset="0"/>
                <a:cs typeface="Times New Roman" pitchFamily="18" charset="0"/>
              </a:rPr>
              <a:t>OMOGUĆAVA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DA NAKOM PRVOG PRIGOVORA ŠALJETE JOŠ JEDAN, VRŠITE DOPUNU PRIGOVORA I SL.;</a:t>
            </a:r>
          </a:p>
          <a:p>
            <a:pPr marL="514350" indent="-514350"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OMOGUĆUJU </a:t>
            </a:r>
            <a:r>
              <a:rPr lang="bs-Latn-BA" sz="2000" u="sng" dirty="0" smtClean="0">
                <a:latin typeface="Times New Roman" pitchFamily="18" charset="0"/>
                <a:cs typeface="Times New Roman" pitchFamily="18" charset="0"/>
              </a:rPr>
              <a:t>UKLJUČIVANJE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INSPEKCIJE TE PRAVO NA PODNOŠENJE TUŽBE.</a:t>
            </a:r>
          </a:p>
          <a:p>
            <a:pPr marL="514350" indent="-514350">
              <a:buAutoNum type="arabicPeriod"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POSTUPANJE PRVOSTEPENOG ORGANA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Prvostepeni organ po prigovoru može: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Odbaciti : 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- nedopuštena</a:t>
            </a:r>
          </a:p>
          <a:p>
            <a:pPr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- neblagovremena</a:t>
            </a:r>
          </a:p>
          <a:p>
            <a:pPr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- neovlaštena osoba</a:t>
            </a:r>
          </a:p>
          <a:p>
            <a:pPr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Zamjeniti svoje prvostepeno rješenje.</a:t>
            </a:r>
          </a:p>
          <a:p>
            <a:pPr>
              <a:buNone/>
            </a:pPr>
            <a:endParaRPr lang="bs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Dostaviti prigovor drugostepenom organu.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U OBLASTI OSNOVNOG OBRAZOVANJA 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POSTUPANJE DRUGOSTEPENOG ORGANA 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Odbaciti prigovor ( isti razlozi kao i kod prv.),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Razmatrati prigovor i odbiti ga,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Uvažiti prigovor, poništiti prvostepeno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   rješenje/odluku i: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                 a) vratiti prvostepenom organu,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                 b) sam riješiti/upotpuniti postupak,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                  c) izmijeniti prvostepeno rješenje.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Primjerak se nalazi u materijalu: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obrazac br. 8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ROK ZA RJEŠAVANJE O PRIGOVORU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Opšti rok je 30 dana od dana predaje prigovora.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Postoje i kraći rokovi koji su utvrđeni zakonom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i/ili podzakonskim aktima.(15,8,5 dana i sl.).</a:t>
            </a:r>
          </a:p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Napomena: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Poslije isteka roka od 60 dana pretpostavka   (presumptio iuris) je da ste dobili akt s negativnom sadržinom(ćutnja administracije).</a:t>
            </a:r>
          </a:p>
          <a:p>
            <a:pPr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U OBLASTI OSNOVNOG 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KORIŠTENI POJMOVI/IZRAZI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1.Podnesak                            2. Rješenje/odluka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3. Suspenzivnost                   4. Devolutivnost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5. Rok-prekluzivni                6. Konačnost odluke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7. Odbacivanje prigovora     8. Odbijanje prigovora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9.Mišljenje sindikata            10. Diskreciono pravo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11. Blagovremenost             12. Zastarjelost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13. Pravna pretpostavka       14. Izvršnost 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15. Diskreciono pravo          16. Odlučivanje ex off.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hr-HR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sz="4000" b="1" dirty="0" smtClean="0">
                <a:latin typeface="Times New Roman" pitchFamily="18" charset="0"/>
                <a:cs typeface="Times New Roman" pitchFamily="18" charset="0"/>
              </a:rPr>
              <a:t>HVALA</a:t>
            </a:r>
          </a:p>
          <a:p>
            <a:pPr algn="ctr">
              <a:buNone/>
            </a:pP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novembar/studeni, 01.2019.godine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2864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PRAVA I OBAVEZE POVJERENIKA SINDIKALNE PODRUŽNICE</a:t>
            </a:r>
          </a:p>
          <a:p>
            <a:pPr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s-Latn-BA" u="sng" dirty="0" smtClean="0">
                <a:latin typeface="Times New Roman" pitchFamily="18" charset="0"/>
                <a:cs typeface="Times New Roman" pitchFamily="18" charset="0"/>
              </a:rPr>
              <a:t>Predstavljanje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: (zahtjev za prijem, zahtjev inspektoru zaštite na radu,obezbjeđenje uslova rada,dostavljanje stava-mišljenja poslodavcu po prigovoru radnika,...)</a:t>
            </a:r>
          </a:p>
          <a:p>
            <a:pPr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s-Latn-BA" u="sng" dirty="0" smtClean="0">
                <a:latin typeface="Times New Roman" pitchFamily="18" charset="0"/>
                <a:cs typeface="Times New Roman" pitchFamily="18" charset="0"/>
              </a:rPr>
              <a:t>Imunitet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: (tehnološki višak,premještanje,snižavanje plaće,disc.ili odštetni postupak,povreda u vršenju dužnosti, ne može se narediti da radi u vrij. štrajka.)</a:t>
            </a:r>
          </a:p>
          <a:p>
            <a:pPr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s-Latn-BA" u="sng" dirty="0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:(prisustvo sjednicama,4 sata sedmično,plaćeno odsustvo – 5 dana,pokrenuti postupak za oglašavanje nevažećim Pravilnika o radu poslodavca..)</a:t>
            </a:r>
          </a:p>
          <a:p>
            <a:pPr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s-Latn-BA" u="sng" dirty="0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: Statut, Kolekt.ugovor,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osposobljavanje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bs-Latn-BA" dirty="0" smtClean="0"/>
              <a:t>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STEPEN EDUCIRANOSTI</a:t>
            </a:r>
          </a:p>
          <a:p>
            <a:pPr algn="ctr">
              <a:buNone/>
            </a:pP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(KAO POVJERENIK SINDIKALNE PODRUŽNICE)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1. Koliko realno znamo i/ili hoćemo da naučimo?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2. Kako i u kojoj mjeri shvatamo obavezu i značaj?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3. Da li se dovoljno trudimo i pokazujemo interes?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4. Koliko smo posvećeni i istrajni/uporni?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5. Ima li prijedloga u vezi edukacija?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Ovo je veoma važno jer predstavlja polaznu tačku koja determinira i svaku edukaciju po dubini i širini (intencija :osposobljavanje korak po korak ).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BRAZOVANJA TK 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PRAVA RADNIKA UTVRĐENA: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1.Zakon o radu F BiH.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2.Zakon o osnovnom obrazovanju TK.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Kolektivni ugovor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za osnovno obrazovanje TK.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4.Podzakonski akti.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5.Pravilnik o radu i drugi opći akti ustanove osn.ob.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6.Ugovor o radu.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86800" cy="50006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GRUPE PRAVA: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POJEDINAČNA PRAVA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prava radnika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) –     kada radnik pojedinačno zahtijeva zaštitu ili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ostvarivanje utvrđenog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prava (zahtjev, prigovor, žalba,tužba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KOLEKTIVNA PRAVA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prava ugovornih strana)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a odnose se na zaključivanje, primjenu, izmjenu, dopunu, otkazivanje kolektivnog ugovora ili drugi slučaj spora (kolektivni radni spor – mirenje, arbitraža, sud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U OBLASTI OSNOVNOG OBRAZOVANJA TK 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ODLUČIVANJE O PRAVU RADNIKA</a:t>
            </a:r>
          </a:p>
          <a:p>
            <a:pPr algn="ctr"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1. Po službenoj dužnosti (ex officio). 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2. Na zahtjev radnika ( pisani podnesak).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Izuzetak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( kombinacija 1. i 2.) – npr. korištenje godišnjeg odmora u dva dijela, donošenje rješenja o ocjeni rada nastavnika u slučaju opstrukcije u njegovom donošenju.</a:t>
            </a:r>
          </a:p>
          <a:p>
            <a:pPr marL="514350" indent="-514350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514350" indent="-514350">
              <a:buAutoNum type="arabicPeriod"/>
            </a:pP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I ZAŠTITE PRAVA RADNIKA 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ODLUČIVANJE </a:t>
            </a:r>
          </a:p>
          <a:p>
            <a:pPr algn="ctr">
              <a:buNone/>
            </a:pPr>
            <a:r>
              <a:rPr lang="bs-Latn-BA" sz="2800" b="1" dirty="0" smtClean="0">
                <a:latin typeface="Times New Roman" pitchFamily="18" charset="0"/>
                <a:cs typeface="Times New Roman" pitchFamily="18" charset="0"/>
              </a:rPr>
              <a:t>PO SLUŽBENOJ DUŽNOSTI</a:t>
            </a:r>
            <a:endParaRPr lang="bs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1. Rješenje o utvrđivanju koeficijenta za plaću,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2. Rješenje o uvođenju prekovremenog rada,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3. Rješenje o strukturi 40-satne radne sedmice,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4. Rješenje o radu na dan sedmičnog odmora.</a:t>
            </a:r>
          </a:p>
          <a:p>
            <a:pPr>
              <a:buNone/>
            </a:pP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Napomena: 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Odlučivanje po službenoj dužnosti ne treba poistovjećivati sa </a:t>
            </a:r>
            <a:r>
              <a:rPr lang="bs-Latn-BA" u="sng" dirty="0" smtClean="0">
                <a:latin typeface="Times New Roman" pitchFamily="18" charset="0"/>
                <a:cs typeface="Times New Roman" pitchFamily="18" charset="0"/>
              </a:rPr>
              <a:t>diskrecionim pravom. 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Primjer se nalazi u materijalu: </a:t>
            </a:r>
            <a:r>
              <a:rPr lang="bs-Latn-BA" b="1" u="sng" dirty="0" smtClean="0">
                <a:latin typeface="Times New Roman" pitchFamily="18" charset="0"/>
                <a:cs typeface="Times New Roman" pitchFamily="18" charset="0"/>
              </a:rPr>
              <a:t>obrazac br. 1.</a:t>
            </a:r>
          </a:p>
          <a:p>
            <a:pPr>
              <a:buNone/>
            </a:pPr>
            <a:endParaRPr lang="bs-Latn-BA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1000" b="1" dirty="0" smtClean="0">
                <a:latin typeface="Times New Roman" pitchFamily="18" charset="0"/>
                <a:cs typeface="Times New Roman" pitchFamily="18" charset="0"/>
              </a:rPr>
              <a:t>POSTUPAK OSTVARIVANJA  I ZAŠTITE PRAVA RADNIKA U OBLASTI OSNOVNOG OBRAZOVANJA TK</a:t>
            </a:r>
            <a:endParaRPr lang="bs-Latn-B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s-Latn-BA" b="1" dirty="0" smtClean="0">
                <a:latin typeface="Times New Roman" pitchFamily="18" charset="0"/>
                <a:cs typeface="Times New Roman" pitchFamily="18" charset="0"/>
              </a:rPr>
              <a:t>ODLUČIVANJE PO ZAHTJEVU RADNIKA: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1. Zahtjev za isplatu jednokratne novčane pomoći.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2. Zahtjev za korištenje godiš.odmora u dva dijela.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3. Zahtjev za korištenje neplaćenog odsustva.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4. Zahtjev za vraćanje na posao po odluci suda.</a:t>
            </a:r>
          </a:p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s-Latn-BA" sz="3000" b="1" dirty="0" smtClean="0">
                <a:latin typeface="Times New Roman" pitchFamily="18" charset="0"/>
                <a:cs typeface="Times New Roman" pitchFamily="18" charset="0"/>
              </a:rPr>
              <a:t>Ostvarivanje prava putem obavijesti (izuzetak) : </a:t>
            </a:r>
            <a:r>
              <a:rPr lang="bs-Latn-BA" sz="3000" dirty="0" smtClean="0">
                <a:latin typeface="Times New Roman" pitchFamily="18" charset="0"/>
                <a:cs typeface="Times New Roman" pitchFamily="18" charset="0"/>
              </a:rPr>
              <a:t>Radnik u toku kalendarske godine ima pravo da koristi jedan dan g. odmora, prema vlastitoj potrebi, uz obavezu da najmanje tri dana prije korištenja istog o tome </a:t>
            </a:r>
            <a:r>
              <a:rPr lang="bs-Latn-BA" sz="3000" u="sng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s-Latn-BA" sz="3000" b="1" u="sng" dirty="0" smtClean="0">
                <a:latin typeface="Times New Roman" pitchFamily="18" charset="0"/>
                <a:cs typeface="Times New Roman" pitchFamily="18" charset="0"/>
              </a:rPr>
              <a:t>obavijesti</a:t>
            </a:r>
            <a:r>
              <a:rPr lang="bs-Latn-BA" sz="3000" u="sng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bs-Latn-BA" sz="3000" dirty="0" smtClean="0">
                <a:latin typeface="Times New Roman" pitchFamily="18" charset="0"/>
                <a:cs typeface="Times New Roman" pitchFamily="18" charset="0"/>
              </a:rPr>
              <a:t>direktora škole.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937</TotalTime>
  <Words>2159</Words>
  <Application>Microsoft Office PowerPoint</Application>
  <PresentationFormat>On-screen Show (4:3)</PresentationFormat>
  <Paragraphs>216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 POSTUPAK OSTVARIVANJA i ZAŠTITE PRAVA RADNIKA U OBLASTI OSNOVNOG OBRAZOVANJA TK   Predavač : mirzet pozderović</vt:lpstr>
      <vt:lpstr>Postupak ostvarivanja i zaštite prava radnika u  oblasti osnovnog obrazovanja TK</vt:lpstr>
      <vt:lpstr>POSTUPAK OSTVARIVANJA I ZAŠTITE PRAVA RADNIKA U oblasti OSNOVNOG OBRAZOVANJA TK</vt:lpstr>
      <vt:lpstr>postupak ostvarivanja I ZAŠTITE prava radnika u oblasti OSNOVNOG obrazovanja TK</vt:lpstr>
      <vt:lpstr>POSTUPAK OSTVARIVANJA I ZAŠTITE PRAVA RADNIKA U OBLASTI OSNOVNOG BRAZOVANJA TK </vt:lpstr>
      <vt:lpstr>Postupak ostvarivanja i zaštite prava radnika u oblasti osnovnog obrazovanja TK</vt:lpstr>
      <vt:lpstr>postupak ostvarivanja  I ZAŠTITE PRAVA radnika U OBLASTI OSNOVNOG OBRAZOVANJA TK </vt:lpstr>
      <vt:lpstr>POSTUPAK OSTVARIVANJA I ZAŠTITE PRAVA RADNIKA  U OBLASTI OSNOVNOG OBRAZOVANJA TK</vt:lpstr>
      <vt:lpstr>POSTUPAK OSTVARIVANJA  I ZAŠTITE PRAVA RADNIKA U OBLASTI OSNOVNOG OBRAZOVANJA TK</vt:lpstr>
      <vt:lpstr>POSTUPAK OSTVARIVANJA I ZAŠTITE PRAVA RADNIKA U OBLASTI OSNOVNOG OBRAZOVANJA TK</vt:lpstr>
      <vt:lpstr>POSTUPAK OSTVARIVANJA I ZAŠTITE PRAVA RADNIKA U OBLASTI OSNOVNOG  oBRAZOVANJA TK</vt:lpstr>
      <vt:lpstr>POSTUPAK OSTVARIVANJA I ZAŠTITE PRAVA RADNIKA U OBLASTI OSNOVNOG OBRAZOVANJA TK</vt:lpstr>
      <vt:lpstr>POSTUPAK OSTVARIVANJA  I ZAŠTITE PRAVA RADNIKA U OBLASTI OSNOVNOG OBRAZOVANJA</vt:lpstr>
      <vt:lpstr>POSTUPAK  OSTVARIVANJA I ZAŠTITE PRAVA RADNIKA U OBLASTI OSNOVNOG OBRAZOVANJA TK</vt:lpstr>
      <vt:lpstr>postupak ostvarivanja I ZAŠTITE prava radnika  U OBLASTI OSNOVNOG OBRAZOVANJA TK</vt:lpstr>
      <vt:lpstr>POSTUPAK OSTVARIVANJA I ZAŠTITE PRAVA RADNIKA U OBLASTI OSNOVNOG OBRAZOVANJA TK</vt:lpstr>
      <vt:lpstr>POSTUPAK OSTVARIVANJA  I ZAŠTITE PRAVA RADNIKA  U OBLASTI OSNOVNOG OBRAZOVANJA TK</vt:lpstr>
      <vt:lpstr>POSTUPAK OSTVARIVANJA I ZAŠTITE PRAVA RADNIKA U OBLASTI OSNOVNOG OBRAZOVANJA TK </vt:lpstr>
      <vt:lpstr>postupak ostvarivanja i zaštite prava radnika u oblasti osnovnog obrazovanja TK</vt:lpstr>
      <vt:lpstr>POSTUPAK OSTVARIVANJA I ZAŠTITE PRAVA RADNIKA U oblasti osnovnog obrazovanja TK</vt:lpstr>
      <vt:lpstr>POSTUPAK OSTVARIVANJA I ZAŠTITE PRAVA RADNIKA U OBLASTI OSNOVNOG OBRAZOVANJA TK</vt:lpstr>
      <vt:lpstr>POSTUPAK OSTVARIVANJA I ZAŠTITE PRAVA RADNIKA U OBLASTI OSNOVNOG OBRAZOVANJA TK</vt:lpstr>
      <vt:lpstr>POSTUPAK OSTVARIVANJA I ZAŠTITE PRAVA RADNIKA U OBLASTI OSNOVNOG OBRAZOVANJA TK</vt:lpstr>
      <vt:lpstr>POSTUPAK OSTVARIVANJA  I ZAŠTITE PRAVA RADNIKA U OBLASTI OSNOVNOG OBRAZOVANJA TK</vt:lpstr>
      <vt:lpstr>POSTUPAK OSTVARIVANJA  I ZAŠTITE PRAVA RADNIKA U OBLASTI OSNOVNOG OBRAZOVANJA TK</vt:lpstr>
      <vt:lpstr>POSTUPAK OSTVARIVANJA  I ZAŠTITE PRAVA RADNIKA U OBLASTI OSNOVNOG OBRAZOVANJA  TK</vt:lpstr>
      <vt:lpstr>postupak ostvarivanja  I ZAŠTITE prava radnika u OBLASTI OSNOVNOG OBRAZOVANJA TK</vt:lpstr>
      <vt:lpstr>postupak ostvarivanja  I ZAŠTITE PRAVA RADNIKA U OBLASTI OSNOVNOG  OBRAZOVANJA TK</vt:lpstr>
      <vt:lpstr>Postupak ostvarivanja i zaštite prava radnika u oblasti osnovnog obrazovanja TK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RADU FEDERACIJE BOSNE I HERCEGOVINE</dc:title>
  <dc:creator>vista</dc:creator>
  <cp:lastModifiedBy>User</cp:lastModifiedBy>
  <cp:revision>141</cp:revision>
  <dcterms:created xsi:type="dcterms:W3CDTF">2010-12-17T16:13:32Z</dcterms:created>
  <dcterms:modified xsi:type="dcterms:W3CDTF">2019-10-29T18:31:53Z</dcterms:modified>
</cp:coreProperties>
</file>