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6" r:id="rId2"/>
    <p:sldId id="319" r:id="rId3"/>
    <p:sldId id="257" r:id="rId4"/>
    <p:sldId id="258" r:id="rId5"/>
    <p:sldId id="259" r:id="rId6"/>
    <p:sldId id="281" r:id="rId7"/>
    <p:sldId id="261" r:id="rId8"/>
    <p:sldId id="288" r:id="rId9"/>
    <p:sldId id="262" r:id="rId10"/>
    <p:sldId id="286" r:id="rId11"/>
    <p:sldId id="264" r:id="rId12"/>
    <p:sldId id="295" r:id="rId13"/>
    <p:sldId id="296" r:id="rId14"/>
    <p:sldId id="297" r:id="rId15"/>
    <p:sldId id="298" r:id="rId16"/>
    <p:sldId id="265" r:id="rId17"/>
    <p:sldId id="267" r:id="rId18"/>
    <p:sldId id="282" r:id="rId19"/>
    <p:sldId id="268" r:id="rId20"/>
    <p:sldId id="279" r:id="rId21"/>
    <p:sldId id="269" r:id="rId22"/>
    <p:sldId id="290" r:id="rId23"/>
    <p:sldId id="299" r:id="rId24"/>
    <p:sldId id="300" r:id="rId25"/>
    <p:sldId id="301" r:id="rId26"/>
    <p:sldId id="302" r:id="rId27"/>
    <p:sldId id="334" r:id="rId28"/>
    <p:sldId id="332" r:id="rId29"/>
    <p:sldId id="335" r:id="rId30"/>
    <p:sldId id="336" r:id="rId31"/>
    <p:sldId id="337" r:id="rId32"/>
    <p:sldId id="326" r:id="rId33"/>
    <p:sldId id="327" r:id="rId34"/>
    <p:sldId id="328" r:id="rId35"/>
    <p:sldId id="329" r:id="rId36"/>
    <p:sldId id="330"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439" autoAdjust="0"/>
  </p:normalViewPr>
  <p:slideViewPr>
    <p:cSldViewPr>
      <p:cViewPr>
        <p:scale>
          <a:sx n="80" d="100"/>
          <a:sy n="80" d="100"/>
        </p:scale>
        <p:origin x="-107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bs-Latn-B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4FA6C7-8B37-4BCF-8843-CD500427BDB5}" type="datetimeFigureOut">
              <a:rPr lang="sr-Latn-CS" smtClean="0"/>
              <a:pPr/>
              <a:t>27.10.2019.</a:t>
            </a:fld>
            <a:endParaRPr lang="bs-Latn-B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bs-Latn-B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bs-Latn-B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806062-BE06-40D2-9DB7-7F84420D3AB7}" type="slidenum">
              <a:rPr lang="bs-Latn-BA" smtClean="0"/>
              <a:pPr/>
              <a:t>‹#›</a:t>
            </a:fld>
            <a:endParaRPr lang="bs-Latn-BA"/>
          </a:p>
        </p:txBody>
      </p:sp>
    </p:spTree>
    <p:extLst>
      <p:ext uri="{BB962C8B-B14F-4D97-AF65-F5344CB8AC3E}">
        <p14:creationId xmlns="" xmlns:p14="http://schemas.microsoft.com/office/powerpoint/2010/main" val="131280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s-Latn-BA"/>
          </a:p>
        </p:txBody>
      </p:sp>
      <p:sp>
        <p:nvSpPr>
          <p:cNvPr id="4" name="Slide Number Placeholder 3"/>
          <p:cNvSpPr>
            <a:spLocks noGrp="1"/>
          </p:cNvSpPr>
          <p:nvPr>
            <p:ph type="sldNum" sz="quarter" idx="10"/>
          </p:nvPr>
        </p:nvSpPr>
        <p:spPr/>
        <p:txBody>
          <a:bodyPr/>
          <a:lstStyle/>
          <a:p>
            <a:fld id="{B9806062-BE06-40D2-9DB7-7F84420D3AB7}" type="slidenum">
              <a:rPr lang="bs-Latn-BA" smtClean="0"/>
              <a:pPr/>
              <a:t>1</a:t>
            </a:fld>
            <a:endParaRPr lang="bs-Latn-B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Seminar</a:t>
            </a:r>
            <a:r>
              <a:rPr lang="hr-HR" baseline="0" dirty="0"/>
              <a:t> sindikalnim povjerenicima</a:t>
            </a:r>
          </a:p>
          <a:p>
            <a:endParaRPr lang="bs-Latn-BA" dirty="0"/>
          </a:p>
        </p:txBody>
      </p:sp>
      <p:sp>
        <p:nvSpPr>
          <p:cNvPr id="4" name="Slide Number Placeholder 3"/>
          <p:cNvSpPr>
            <a:spLocks noGrp="1"/>
          </p:cNvSpPr>
          <p:nvPr>
            <p:ph type="sldNum" sz="quarter" idx="10"/>
          </p:nvPr>
        </p:nvSpPr>
        <p:spPr/>
        <p:txBody>
          <a:bodyPr/>
          <a:lstStyle/>
          <a:p>
            <a:fld id="{B9806062-BE06-40D2-9DB7-7F84420D3AB7}" type="slidenum">
              <a:rPr lang="bs-Latn-BA" smtClean="0"/>
              <a:pPr/>
              <a:t>7</a:t>
            </a:fld>
            <a:endParaRPr lang="bs-Latn-B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1658938" y="1600200"/>
            <a:ext cx="6837362" cy="3200400"/>
            <a:chOff x="1045" y="1008"/>
            <a:chExt cx="4307" cy="2016"/>
          </a:xfrm>
        </p:grpSpPr>
        <p:sp>
          <p:nvSpPr>
            <p:cNvPr id="512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512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512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512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5129" name="Rectangle 9"/>
          <p:cNvSpPr>
            <a:spLocks noGrp="1" noChangeArrowheads="1"/>
          </p:cNvSpPr>
          <p:nvPr>
            <p:ph type="dt" sz="half" idx="2"/>
          </p:nvPr>
        </p:nvSpPr>
        <p:spPr/>
        <p:txBody>
          <a:bodyPr/>
          <a:lstStyle>
            <a:lvl1pPr>
              <a:defRPr/>
            </a:lvl1pPr>
          </a:lstStyle>
          <a:p>
            <a:endParaRPr lang="en-US"/>
          </a:p>
        </p:txBody>
      </p:sp>
      <p:sp>
        <p:nvSpPr>
          <p:cNvPr id="5130" name="Rectangle 10"/>
          <p:cNvSpPr>
            <a:spLocks noGrp="1" noChangeArrowheads="1"/>
          </p:cNvSpPr>
          <p:nvPr>
            <p:ph type="ftr" sz="quarter" idx="3"/>
          </p:nvPr>
        </p:nvSpPr>
        <p:spPr/>
        <p:txBody>
          <a:bodyPr/>
          <a:lstStyle>
            <a:lvl1pPr>
              <a:defRPr/>
            </a:lvl1pPr>
          </a:lstStyle>
          <a:p>
            <a:r>
              <a:rPr lang="en-US" smtClean="0"/>
              <a:t>Seminar sindikalnim povjerenicima          Suzana Petrović</a:t>
            </a:r>
            <a:endParaRPr lang="en-US"/>
          </a:p>
        </p:txBody>
      </p:sp>
      <p:sp>
        <p:nvSpPr>
          <p:cNvPr id="5131" name="Rectangle 11"/>
          <p:cNvSpPr>
            <a:spLocks noGrp="1" noChangeArrowheads="1"/>
          </p:cNvSpPr>
          <p:nvPr>
            <p:ph type="sldNum" sz="quarter" idx="4"/>
          </p:nvPr>
        </p:nvSpPr>
        <p:spPr/>
        <p:txBody>
          <a:bodyPr/>
          <a:lstStyle>
            <a:lvl1pPr>
              <a:defRPr/>
            </a:lvl1pPr>
          </a:lstStyle>
          <a:p>
            <a:fld id="{0F7AC311-7800-4D98-BDC7-5923220CCEA4}" type="slidenum">
              <a:rPr lang="en-US"/>
              <a:pPr/>
              <a:t>‹#›</a:t>
            </a:fld>
            <a:endParaRPr lang="en-US"/>
          </a:p>
        </p:txBody>
      </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6" name="Slide Number Placeholder 5"/>
          <p:cNvSpPr>
            <a:spLocks noGrp="1"/>
          </p:cNvSpPr>
          <p:nvPr>
            <p:ph type="sldNum" sz="quarter" idx="12"/>
          </p:nvPr>
        </p:nvSpPr>
        <p:spPr/>
        <p:txBody>
          <a:bodyPr/>
          <a:lstStyle>
            <a:lvl1pPr>
              <a:defRPr/>
            </a:lvl1pPr>
          </a:lstStyle>
          <a:p>
            <a:fld id="{EB18EDE4-24E1-4954-92C5-FEF9A367BF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6" name="Slide Number Placeholder 5"/>
          <p:cNvSpPr>
            <a:spLocks noGrp="1"/>
          </p:cNvSpPr>
          <p:nvPr>
            <p:ph type="sldNum" sz="quarter" idx="12"/>
          </p:nvPr>
        </p:nvSpPr>
        <p:spPr/>
        <p:txBody>
          <a:bodyPr/>
          <a:lstStyle>
            <a:lvl1pPr>
              <a:defRPr/>
            </a:lvl1pPr>
          </a:lstStyle>
          <a:p>
            <a:fld id="{857A4064-FE80-4DE8-A8A4-7689CF8F10F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smtClean="0"/>
              <a:t>Seminar sindikalnim povjerenicima          Suzana Petrović</a:t>
            </a: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8E0FEF8-D519-402D-943A-B678EEBDE8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6" name="Slide Number Placeholder 5"/>
          <p:cNvSpPr>
            <a:spLocks noGrp="1"/>
          </p:cNvSpPr>
          <p:nvPr>
            <p:ph type="sldNum" sz="quarter" idx="12"/>
          </p:nvPr>
        </p:nvSpPr>
        <p:spPr/>
        <p:txBody>
          <a:bodyPr/>
          <a:lstStyle>
            <a:lvl1pPr>
              <a:defRPr/>
            </a:lvl1pPr>
          </a:lstStyle>
          <a:p>
            <a:fld id="{483C9A88-3C31-4B52-88B7-78E9B094CE4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6" name="Slide Number Placeholder 5"/>
          <p:cNvSpPr>
            <a:spLocks noGrp="1"/>
          </p:cNvSpPr>
          <p:nvPr>
            <p:ph type="sldNum" sz="quarter" idx="12"/>
          </p:nvPr>
        </p:nvSpPr>
        <p:spPr/>
        <p:txBody>
          <a:bodyPr/>
          <a:lstStyle>
            <a:lvl1pPr>
              <a:defRPr/>
            </a:lvl1pPr>
          </a:lstStyle>
          <a:p>
            <a:fld id="{CFE6AEE7-5B04-4F87-9A0A-C96228318E2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7" name="Slide Number Placeholder 6"/>
          <p:cNvSpPr>
            <a:spLocks noGrp="1"/>
          </p:cNvSpPr>
          <p:nvPr>
            <p:ph type="sldNum" sz="quarter" idx="12"/>
          </p:nvPr>
        </p:nvSpPr>
        <p:spPr/>
        <p:txBody>
          <a:bodyPr/>
          <a:lstStyle>
            <a:lvl1pPr>
              <a:defRPr/>
            </a:lvl1pPr>
          </a:lstStyle>
          <a:p>
            <a:fld id="{F5C486A6-9D24-467A-BE1E-D27E783541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9" name="Slide Number Placeholder 8"/>
          <p:cNvSpPr>
            <a:spLocks noGrp="1"/>
          </p:cNvSpPr>
          <p:nvPr>
            <p:ph type="sldNum" sz="quarter" idx="12"/>
          </p:nvPr>
        </p:nvSpPr>
        <p:spPr/>
        <p:txBody>
          <a:bodyPr/>
          <a:lstStyle>
            <a:lvl1pPr>
              <a:defRPr/>
            </a:lvl1pPr>
          </a:lstStyle>
          <a:p>
            <a:fld id="{9BDB8D14-E4F0-4987-A7C9-71D12EAA12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5" name="Slide Number Placeholder 4"/>
          <p:cNvSpPr>
            <a:spLocks noGrp="1"/>
          </p:cNvSpPr>
          <p:nvPr>
            <p:ph type="sldNum" sz="quarter" idx="12"/>
          </p:nvPr>
        </p:nvSpPr>
        <p:spPr/>
        <p:txBody>
          <a:bodyPr/>
          <a:lstStyle>
            <a:lvl1pPr>
              <a:defRPr/>
            </a:lvl1pPr>
          </a:lstStyle>
          <a:p>
            <a:fld id="{FEB86ECE-D84B-4C86-95AF-88CFA8BEBFE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4" name="Slide Number Placeholder 3"/>
          <p:cNvSpPr>
            <a:spLocks noGrp="1"/>
          </p:cNvSpPr>
          <p:nvPr>
            <p:ph type="sldNum" sz="quarter" idx="12"/>
          </p:nvPr>
        </p:nvSpPr>
        <p:spPr/>
        <p:txBody>
          <a:bodyPr/>
          <a:lstStyle>
            <a:lvl1pPr>
              <a:defRPr/>
            </a:lvl1pPr>
          </a:lstStyle>
          <a:p>
            <a:fld id="{0217ACBA-5434-4A82-860A-2294982238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7" name="Slide Number Placeholder 6"/>
          <p:cNvSpPr>
            <a:spLocks noGrp="1"/>
          </p:cNvSpPr>
          <p:nvPr>
            <p:ph type="sldNum" sz="quarter" idx="12"/>
          </p:nvPr>
        </p:nvSpPr>
        <p:spPr/>
        <p:txBody>
          <a:bodyPr/>
          <a:lstStyle>
            <a:lvl1pPr>
              <a:defRPr/>
            </a:lvl1pPr>
          </a:lstStyle>
          <a:p>
            <a:fld id="{7B95900F-A64B-4C92-9EA9-F4CBAA336D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Seminar sindikalnim povjerenicima          Suzana Petrović</a:t>
            </a:r>
            <a:endParaRPr lang="en-US"/>
          </a:p>
        </p:txBody>
      </p:sp>
      <p:sp>
        <p:nvSpPr>
          <p:cNvPr id="7" name="Slide Number Placeholder 6"/>
          <p:cNvSpPr>
            <a:spLocks noGrp="1"/>
          </p:cNvSpPr>
          <p:nvPr>
            <p:ph type="sldNum" sz="quarter" idx="12"/>
          </p:nvPr>
        </p:nvSpPr>
        <p:spPr/>
        <p:txBody>
          <a:bodyPr/>
          <a:lstStyle>
            <a:lvl1pPr>
              <a:defRPr/>
            </a:lvl1pPr>
          </a:lstStyle>
          <a:p>
            <a:fld id="{DAE3EC27-98D9-4159-8106-74D09A71711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409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410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410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r>
              <a:rPr lang="en-US" smtClean="0"/>
              <a:t>Seminar sindikalnim povjerenicima          Suzana Petrović</a:t>
            </a:r>
            <a:endParaRPr lang="en-US"/>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A60B1B23-4C71-481E-AA62-91298D370718}" type="slidenum">
              <a:rPr lang="en-US"/>
              <a:pPr/>
              <a:t>‹#›</a:t>
            </a:fld>
            <a:endParaRPr lang="en-US"/>
          </a:p>
        </p:txBody>
      </p:sp>
      <p:sp>
        <p:nvSpPr>
          <p:cNvPr id="410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71612"/>
            <a:ext cx="7772400" cy="3143272"/>
          </a:xfrm>
        </p:spPr>
        <p:txBody>
          <a:bodyPr/>
          <a:lstStyle/>
          <a:p>
            <a:pPr algn="ctr"/>
            <a:r>
              <a:rPr lang="sr-Latn-CS" dirty="0" smtClean="0"/>
              <a:t>OSNOVNE EVIDENCIJE KNJIGOVODSTVA </a:t>
            </a:r>
            <a:r>
              <a:rPr lang="sr-Latn-CS" dirty="0" smtClean="0">
                <a:solidFill>
                  <a:schemeClr val="tx1"/>
                </a:solidFill>
              </a:rPr>
              <a:t>SINDI</a:t>
            </a:r>
            <a:r>
              <a:rPr lang="sr-Latn-CS" dirty="0" smtClean="0"/>
              <a:t>KATA I NAJAVLJENE IZMJENE POREZA I DOPRINOSA</a:t>
            </a:r>
            <a:endParaRPr lang="en-US" dirty="0"/>
          </a:p>
        </p:txBody>
      </p:sp>
      <p:sp>
        <p:nvSpPr>
          <p:cNvPr id="74" name="Footer Placeholder 73"/>
          <p:cNvSpPr>
            <a:spLocks noGrp="1"/>
          </p:cNvSpPr>
          <p:nvPr>
            <p:ph type="ftr" sz="quarter" idx="3"/>
          </p:nvPr>
        </p:nvSpPr>
        <p:spPr/>
        <p:txBody>
          <a:bodyPr/>
          <a:lstStyle/>
          <a:p>
            <a:r>
              <a:rPr lang="en-US" smtClean="0"/>
              <a:t>Seminar sindikalnim povjerenicima          Suzana Petrović</a:t>
            </a:r>
            <a:endParaRPr lang="en-US"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b="1" dirty="0"/>
              <a:t>POSLOVNI RASHODI</a:t>
            </a:r>
            <a:endParaRPr lang="bs-Latn-BA" sz="2400" b="1" dirty="0"/>
          </a:p>
        </p:txBody>
      </p:sp>
      <p:sp>
        <p:nvSpPr>
          <p:cNvPr id="3" name="Content Placeholder 2"/>
          <p:cNvSpPr>
            <a:spLocks noGrp="1"/>
          </p:cNvSpPr>
          <p:nvPr>
            <p:ph idx="1"/>
          </p:nvPr>
        </p:nvSpPr>
        <p:spPr/>
        <p:txBody>
          <a:bodyPr/>
          <a:lstStyle/>
          <a:p>
            <a:pPr algn="just">
              <a:buClrTx/>
              <a:buNone/>
            </a:pPr>
            <a:r>
              <a:rPr lang="hr-HR" sz="1900" dirty="0"/>
              <a:t>Najčešći rashodi koje se tiču sindikalnih organizacija:</a:t>
            </a:r>
          </a:p>
          <a:p>
            <a:pPr algn="just">
              <a:buClrTx/>
              <a:buNone/>
            </a:pPr>
            <a:endParaRPr lang="hr-HR" sz="1900" dirty="0"/>
          </a:p>
          <a:p>
            <a:pPr algn="just">
              <a:buClrTx/>
              <a:buFont typeface="Arial" pitchFamily="34" charset="0"/>
              <a:buChar char="•"/>
            </a:pPr>
            <a:r>
              <a:rPr lang="hr-HR" sz="1900" dirty="0"/>
              <a:t>Na kontu </a:t>
            </a:r>
            <a:r>
              <a:rPr lang="hr-HR" sz="1900" b="1" u="sng" dirty="0"/>
              <a:t>materijal i energija</a:t>
            </a:r>
            <a:r>
              <a:rPr lang="hr-HR" sz="1900" dirty="0"/>
              <a:t>, evidentiraju se utrošci materijala za čišćenje, kancelarijskog materijala, troškove </a:t>
            </a:r>
            <a:r>
              <a:rPr lang="hr-HR" sz="1900" dirty="0" smtClean="0"/>
              <a:t>goriva, grijanja, el.energije </a:t>
            </a:r>
            <a:endParaRPr lang="hr-HR" sz="1900" dirty="0"/>
          </a:p>
          <a:p>
            <a:pPr algn="just">
              <a:buClrTx/>
              <a:buFont typeface="Arial" pitchFamily="34" charset="0"/>
              <a:buChar char="•"/>
            </a:pPr>
            <a:r>
              <a:rPr lang="hr-HR" sz="1900" dirty="0"/>
              <a:t>Na kontu </a:t>
            </a:r>
            <a:r>
              <a:rPr lang="hr-HR" sz="1900" b="1" u="sng" dirty="0"/>
              <a:t>usluga</a:t>
            </a:r>
            <a:r>
              <a:rPr lang="hr-HR" sz="1900" dirty="0"/>
              <a:t> evidentiraju se rashodi nastali korištenjem usluga drugih </a:t>
            </a:r>
            <a:r>
              <a:rPr lang="hr-HR" sz="1900" dirty="0" smtClean="0"/>
              <a:t>pravnih ili fiz. lica</a:t>
            </a:r>
            <a:r>
              <a:rPr lang="hr-HR" sz="1900" dirty="0"/>
              <a:t>: usluge prevoza turističkih organizacija, bankarske usluge, PTT usluge</a:t>
            </a:r>
            <a:r>
              <a:rPr lang="hr-HR" sz="1900" dirty="0">
                <a:solidFill>
                  <a:srgbClr val="FF0000"/>
                </a:solidFill>
              </a:rPr>
              <a:t>,</a:t>
            </a:r>
            <a:r>
              <a:rPr lang="hr-HR" sz="1900" dirty="0"/>
              <a:t> računovodstvene usluge, troškovi po ugovoru o djelu, troškovi zakupa, troškovi reprezentacije (ugostiteljske usluge, izdaci za nabavku proizvoda koji se daju u vidu poklona)</a:t>
            </a:r>
          </a:p>
          <a:p>
            <a:pPr algn="just">
              <a:buClrTx/>
              <a:buFont typeface="Arial" pitchFamily="34" charset="0"/>
              <a:buChar char="•"/>
            </a:pPr>
            <a:r>
              <a:rPr lang="hr-HR" sz="1900" dirty="0"/>
              <a:t>Na kontu</a:t>
            </a:r>
            <a:r>
              <a:rPr lang="hr-HR" sz="1900" b="1" u="sng" dirty="0"/>
              <a:t> plata </a:t>
            </a:r>
            <a:r>
              <a:rPr lang="hr-HR" sz="1900" dirty="0"/>
              <a:t>evidentiraju se plate </a:t>
            </a:r>
            <a:r>
              <a:rPr lang="hr-HR" sz="1900" dirty="0" smtClean="0"/>
              <a:t>samo uposlenih radnika</a:t>
            </a:r>
            <a:endParaRPr lang="hr-HR" sz="1900" dirty="0"/>
          </a:p>
          <a:p>
            <a:pPr algn="just">
              <a:buClrTx/>
              <a:buFont typeface="Arial" pitchFamily="34" charset="0"/>
              <a:buChar char="•"/>
            </a:pPr>
            <a:r>
              <a:rPr lang="hr-HR" sz="1900" dirty="0"/>
              <a:t>Na kontu </a:t>
            </a:r>
            <a:r>
              <a:rPr lang="hr-HR" sz="1900" b="1" u="sng" dirty="0"/>
              <a:t>humanitarnih rashoda </a:t>
            </a:r>
            <a:r>
              <a:rPr lang="hr-HR" sz="1900" dirty="0"/>
              <a:t>knjiže se izdaci vezani za humanitarno djelovanje neprofitnih organizacija, koji su definisani statutom i odlukama a može se svoditi na davanje pomoći u novcu i hrani.</a:t>
            </a:r>
            <a:endParaRPr lang="bs-Latn-BA"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sr-Latn-CS" sz="2400" b="1" dirty="0"/>
              <a:t>BILANS STANJA</a:t>
            </a:r>
            <a:endParaRPr lang="en-US" sz="2400" b="1" dirty="0"/>
          </a:p>
        </p:txBody>
      </p:sp>
      <p:sp>
        <p:nvSpPr>
          <p:cNvPr id="14340" name="Line 4"/>
          <p:cNvSpPr>
            <a:spLocks noChangeShapeType="1"/>
          </p:cNvSpPr>
          <p:nvPr/>
        </p:nvSpPr>
        <p:spPr bwMode="auto">
          <a:xfrm flipV="1">
            <a:off x="1000100" y="1125537"/>
            <a:ext cx="6451625" cy="45719"/>
          </a:xfrm>
          <a:prstGeom prst="line">
            <a:avLst/>
          </a:prstGeom>
          <a:noFill/>
          <a:ln w="9525">
            <a:solidFill>
              <a:schemeClr val="tx1"/>
            </a:solidFill>
            <a:round/>
            <a:headEnd/>
            <a:tailEnd/>
          </a:ln>
          <a:effectLst/>
        </p:spPr>
        <p:txBody>
          <a:bodyPr/>
          <a:lstStyle/>
          <a:p>
            <a:endParaRPr lang="en-US"/>
          </a:p>
        </p:txBody>
      </p:sp>
      <p:sp>
        <p:nvSpPr>
          <p:cNvPr id="14341" name="Line 5"/>
          <p:cNvSpPr>
            <a:spLocks noChangeShapeType="1"/>
          </p:cNvSpPr>
          <p:nvPr/>
        </p:nvSpPr>
        <p:spPr bwMode="auto">
          <a:xfrm>
            <a:off x="4286248" y="1214422"/>
            <a:ext cx="45719" cy="3857651"/>
          </a:xfrm>
          <a:prstGeom prst="line">
            <a:avLst/>
          </a:prstGeom>
          <a:noFill/>
          <a:ln w="9525">
            <a:solidFill>
              <a:schemeClr val="tx1"/>
            </a:solidFill>
            <a:round/>
            <a:headEnd/>
            <a:tailEnd/>
          </a:ln>
          <a:effectLst/>
        </p:spPr>
        <p:txBody>
          <a:bodyPr/>
          <a:lstStyle/>
          <a:p>
            <a:endParaRPr lang="en-US"/>
          </a:p>
        </p:txBody>
      </p:sp>
      <p:sp>
        <p:nvSpPr>
          <p:cNvPr id="14342" name="Text Box 6"/>
          <p:cNvSpPr txBox="1">
            <a:spLocks noChangeArrowheads="1"/>
          </p:cNvSpPr>
          <p:nvPr/>
        </p:nvSpPr>
        <p:spPr bwMode="auto">
          <a:xfrm>
            <a:off x="4429124" y="2071678"/>
            <a:ext cx="3714776" cy="1892826"/>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sr-Latn-CS" dirty="0"/>
              <a:t>Trajni izvori i dugoročne obaveze-rezerva (prethodnih godina), neraspoređeni višak prihoda ili rashoda     </a:t>
            </a:r>
          </a:p>
          <a:p>
            <a:pPr>
              <a:spcBef>
                <a:spcPct val="50000"/>
              </a:spcBef>
              <a:buFont typeface="Arial" pitchFamily="34" charset="0"/>
              <a:buChar char="•"/>
            </a:pPr>
            <a:r>
              <a:rPr lang="sr-Latn-CS" dirty="0"/>
              <a:t>Kratkoročne obaveze-računi dobavljača</a:t>
            </a:r>
          </a:p>
        </p:txBody>
      </p:sp>
      <p:sp>
        <p:nvSpPr>
          <p:cNvPr id="14344" name="Text Box 8"/>
          <p:cNvSpPr txBox="1">
            <a:spLocks noChangeArrowheads="1"/>
          </p:cNvSpPr>
          <p:nvPr/>
        </p:nvSpPr>
        <p:spPr bwMode="auto">
          <a:xfrm>
            <a:off x="5715008" y="1052513"/>
            <a:ext cx="2500329" cy="461665"/>
          </a:xfrm>
          <a:prstGeom prst="rect">
            <a:avLst/>
          </a:prstGeom>
          <a:noFill/>
          <a:ln w="9525">
            <a:noFill/>
            <a:miter lim="800000"/>
            <a:headEnd/>
            <a:tailEnd/>
          </a:ln>
          <a:effectLst/>
        </p:spPr>
        <p:txBody>
          <a:bodyPr wrap="square">
            <a:spAutoFit/>
          </a:bodyPr>
          <a:lstStyle/>
          <a:p>
            <a:pPr>
              <a:spcBef>
                <a:spcPct val="50000"/>
              </a:spcBef>
            </a:pPr>
            <a:r>
              <a:rPr lang="sr-Latn-CS" sz="2400" dirty="0"/>
              <a:t>PASIVA</a:t>
            </a:r>
            <a:endParaRPr lang="en-US" sz="2400" dirty="0"/>
          </a:p>
        </p:txBody>
      </p:sp>
      <p:sp>
        <p:nvSpPr>
          <p:cNvPr id="14345" name="Text Box 9"/>
          <p:cNvSpPr txBox="1">
            <a:spLocks noChangeArrowheads="1"/>
          </p:cNvSpPr>
          <p:nvPr/>
        </p:nvSpPr>
        <p:spPr bwMode="auto">
          <a:xfrm>
            <a:off x="1857356" y="1214422"/>
            <a:ext cx="2143140" cy="461665"/>
          </a:xfrm>
          <a:prstGeom prst="rect">
            <a:avLst/>
          </a:prstGeom>
          <a:noFill/>
          <a:ln w="9525">
            <a:noFill/>
            <a:miter lim="800000"/>
            <a:headEnd/>
            <a:tailEnd/>
          </a:ln>
          <a:effectLst/>
        </p:spPr>
        <p:txBody>
          <a:bodyPr wrap="square">
            <a:spAutoFit/>
          </a:bodyPr>
          <a:lstStyle/>
          <a:p>
            <a:pPr>
              <a:spcBef>
                <a:spcPct val="50000"/>
              </a:spcBef>
            </a:pPr>
            <a:r>
              <a:rPr lang="sr-Latn-CS" sz="2400" dirty="0"/>
              <a:t>AKTIVA</a:t>
            </a:r>
            <a:endParaRPr lang="en-US" sz="2400" dirty="0"/>
          </a:p>
        </p:txBody>
      </p:sp>
      <p:sp>
        <p:nvSpPr>
          <p:cNvPr id="9" name="Footer Placeholder 8"/>
          <p:cNvSpPr>
            <a:spLocks noGrp="1"/>
          </p:cNvSpPr>
          <p:nvPr>
            <p:ph type="ftr" sz="quarter" idx="11"/>
          </p:nvPr>
        </p:nvSpPr>
        <p:spPr/>
        <p:txBody>
          <a:bodyPr/>
          <a:lstStyle/>
          <a:p>
            <a:r>
              <a:rPr lang="en-US" smtClean="0"/>
              <a:t>Seminar sindikalnim povjerenicima          Suzana Petrović</a:t>
            </a:r>
            <a:endParaRPr lang="en-US" dirty="0"/>
          </a:p>
        </p:txBody>
      </p:sp>
      <p:sp>
        <p:nvSpPr>
          <p:cNvPr id="13" name="Text Box 9"/>
          <p:cNvSpPr txBox="1">
            <a:spLocks noChangeArrowheads="1"/>
          </p:cNvSpPr>
          <p:nvPr/>
        </p:nvSpPr>
        <p:spPr bwMode="auto">
          <a:xfrm>
            <a:off x="642910" y="2071678"/>
            <a:ext cx="3429024" cy="1061829"/>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sr-Latn-CS" dirty="0"/>
              <a:t>Stalna Sredstva-nekretnine</a:t>
            </a:r>
          </a:p>
          <a:p>
            <a:pPr>
              <a:spcBef>
                <a:spcPct val="50000"/>
              </a:spcBef>
              <a:buFont typeface="Arial" pitchFamily="34" charset="0"/>
              <a:buChar char="•"/>
            </a:pPr>
            <a:r>
              <a:rPr lang="sr-Latn-CS" dirty="0"/>
              <a:t>Tekuća sredstva –novac u blagajni i žiro računu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rot="5400000">
            <a:off x="1554279" y="-466051"/>
            <a:ext cx="5858929" cy="8320442"/>
          </a:xfrm>
          <a:prstGeom prst="rect">
            <a:avLst/>
          </a:prstGeom>
        </p:spPr>
      </p:pic>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extLst>
      <p:ext uri="{BB962C8B-B14F-4D97-AF65-F5344CB8AC3E}">
        <p14:creationId xmlns="" xmlns:p14="http://schemas.microsoft.com/office/powerpoint/2010/main" val="314678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Table Placeholder 5"/>
          <p:cNvPicPr>
            <a:picLocks noGrp="1" noChangeAspect="1"/>
          </p:cNvPicPr>
          <p:nvPr>
            <p:ph type="tbl" idx="1"/>
          </p:nvPr>
        </p:nvPicPr>
        <p:blipFill>
          <a:blip r:embed="rId2" cstate="print"/>
          <a:stretch>
            <a:fillRect/>
          </a:stretch>
        </p:blipFill>
        <p:spPr>
          <a:xfrm rot="5400000">
            <a:off x="1788860" y="-719764"/>
            <a:ext cx="5763168" cy="8444074"/>
          </a:xfrm>
          <a:prstGeom prst="rect">
            <a:avLst/>
          </a:prstGeom>
        </p:spPr>
      </p:pic>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extLst>
      <p:ext uri="{BB962C8B-B14F-4D97-AF65-F5344CB8AC3E}">
        <p14:creationId xmlns="" xmlns:p14="http://schemas.microsoft.com/office/powerpoint/2010/main" val="6935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rot="5400000">
            <a:off x="1708413" y="-658722"/>
            <a:ext cx="5439143" cy="8208913"/>
          </a:xfrm>
          <a:prstGeom prst="rect">
            <a:avLst/>
          </a:prstGeom>
        </p:spPr>
      </p:pic>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spTree>
    <p:extLst>
      <p:ext uri="{BB962C8B-B14F-4D97-AF65-F5344CB8AC3E}">
        <p14:creationId xmlns="" xmlns:p14="http://schemas.microsoft.com/office/powerpoint/2010/main" val="718757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rot="5400000">
            <a:off x="1835693" y="-603447"/>
            <a:ext cx="5400600" cy="7992887"/>
          </a:xfrm>
          <a:prstGeom prst="rect">
            <a:avLst/>
          </a:prstGeom>
        </p:spPr>
      </p:pic>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extLst>
      <p:ext uri="{BB962C8B-B14F-4D97-AF65-F5344CB8AC3E}">
        <p14:creationId xmlns="" xmlns:p14="http://schemas.microsoft.com/office/powerpoint/2010/main" val="287992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sr-Latn-CS" sz="3000" b="1" dirty="0"/>
              <a:t>1.Finansijsko poslovanje-platne transakcije</a:t>
            </a:r>
            <a:endParaRPr lang="en-US" sz="3000" b="1" dirty="0"/>
          </a:p>
        </p:txBody>
      </p:sp>
      <p:sp>
        <p:nvSpPr>
          <p:cNvPr id="15363" name="Rectangle 3"/>
          <p:cNvSpPr>
            <a:spLocks noGrp="1" noChangeArrowheads="1"/>
          </p:cNvSpPr>
          <p:nvPr>
            <p:ph type="body" idx="1"/>
          </p:nvPr>
        </p:nvSpPr>
        <p:spPr/>
        <p:txBody>
          <a:bodyPr/>
          <a:lstStyle/>
          <a:p>
            <a:pPr>
              <a:buNone/>
            </a:pPr>
            <a:r>
              <a:rPr lang="hr-HR" sz="1900" dirty="0"/>
              <a:t>Platni promet je regulisan Zakonom o unutrašnjem platnom prometu      (“Sl. Novine FBiH, broj 48/15 i 79/15”).</a:t>
            </a:r>
          </a:p>
          <a:p>
            <a:pPr algn="just">
              <a:buNone/>
            </a:pPr>
            <a:r>
              <a:rPr lang="hr-HR" sz="1900" dirty="0"/>
              <a:t>Platni promet predstavlja sva plaćanja između pravnih i fizičkih lica koja se vrše sa ciljem podmirenja novčanih obaveza i naplate potraživanja.</a:t>
            </a:r>
          </a:p>
          <a:p>
            <a:pPr algn="just">
              <a:buNone/>
            </a:pPr>
            <a:r>
              <a:rPr lang="hr-HR" sz="1900" dirty="0"/>
              <a:t>Prema Zakonu o unutrašnjem platnom prometu, neprofitne organizacije tj, sindikati imaju obavezu da novčana sredstva vode na računu kod poslovne banke i da plaćanje i naplatu vrše preko tog računa</a:t>
            </a:r>
            <a:r>
              <a:rPr lang="hr-HR" sz="1900" dirty="0" smtClean="0"/>
              <a:t>.</a:t>
            </a:r>
          </a:p>
          <a:p>
            <a:pPr algn="just">
              <a:buNone/>
            </a:pPr>
            <a:r>
              <a:rPr lang="hr-HR" sz="1900" dirty="0" smtClean="0"/>
              <a:t>Sve isplate koje podrazumjevaju uplatu javnih prihoda (poreza i doprinosa) vrše se sa glavnog računa Sindikata po postupku/uputstvu kojeg donosi Upravni odobor Sindikata.</a:t>
            </a:r>
            <a:endParaRPr lang="hr-HR" sz="1900" dirty="0"/>
          </a:p>
          <a:p>
            <a:pPr algn="just">
              <a:buNone/>
            </a:pPr>
            <a:r>
              <a:rPr lang="hr-HR" sz="1900" dirty="0"/>
              <a:t>Plaćanje gotovim novcem treba biti izuzetak, koji se primjenjuje samo za namjene koje su definisane Uredbom o načinu i uslovima raspolaganja gotovinom (“Sl. Novine FBiH broj 72/18 i 82/18”) koja je stupila na snagu 26.09.2015. godine.</a:t>
            </a:r>
          </a:p>
          <a:p>
            <a:pPr algn="just">
              <a:buNone/>
            </a:pPr>
            <a:endParaRPr lang="hr-HR" sz="1900" dirty="0"/>
          </a:p>
          <a:p>
            <a:pPr algn="just">
              <a:buNone/>
            </a:pPr>
            <a:endParaRPr lang="hr-HR" sz="1900" dirty="0"/>
          </a:p>
          <a:p>
            <a:pPr algn="just">
              <a:buNone/>
            </a:pPr>
            <a:endParaRPr lang="en-US"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28596" y="642918"/>
            <a:ext cx="8229600" cy="5488007"/>
          </a:xfrm>
        </p:spPr>
        <p:txBody>
          <a:bodyPr/>
          <a:lstStyle/>
          <a:p>
            <a:pPr>
              <a:lnSpc>
                <a:spcPct val="80000"/>
              </a:lnSpc>
              <a:buFont typeface="Wingdings" pitchFamily="2" charset="2"/>
              <a:buNone/>
            </a:pPr>
            <a:r>
              <a:rPr lang="hr-HR" sz="2000" b="1" dirty="0"/>
              <a:t>Prema navedenoj Uredbi neprofitni subjekti u gotovini mogu isplaćivati:</a:t>
            </a:r>
            <a:endParaRPr lang="hr-HR" sz="2000" dirty="0"/>
          </a:p>
          <a:p>
            <a:pPr>
              <a:lnSpc>
                <a:spcPct val="80000"/>
              </a:lnSpc>
              <a:buClrTx/>
              <a:buFont typeface="Arial" pitchFamily="34" charset="0"/>
              <a:buChar char="•"/>
            </a:pPr>
            <a:r>
              <a:rPr lang="hr-HR" sz="1800" dirty="0"/>
              <a:t>Sitne nabavke od drugih poslovnih subjekata pod uslovom da vrijednost takvih </a:t>
            </a:r>
            <a:r>
              <a:rPr lang="hr-HR" sz="1800" dirty="0" smtClean="0"/>
              <a:t>transakcija po pojedinačnom računu </a:t>
            </a:r>
            <a:r>
              <a:rPr lang="hr-HR" sz="1800" dirty="0"/>
              <a:t>ne prelazi iznos od 200,00 KM.</a:t>
            </a:r>
          </a:p>
          <a:p>
            <a:pPr>
              <a:lnSpc>
                <a:spcPct val="80000"/>
              </a:lnSpc>
              <a:buClrTx/>
              <a:buFont typeface="Arial" pitchFamily="34" charset="0"/>
              <a:buChar char="•"/>
            </a:pPr>
            <a:endParaRPr lang="hr-HR" sz="1800" dirty="0"/>
          </a:p>
          <a:p>
            <a:pPr algn="just">
              <a:lnSpc>
                <a:spcPct val="80000"/>
              </a:lnSpc>
              <a:buClrTx/>
              <a:buFont typeface="Arial" pitchFamily="34" charset="0"/>
              <a:buChar char="•"/>
            </a:pPr>
            <a:r>
              <a:rPr lang="hr-HR" sz="1800" dirty="0"/>
              <a:t>U gotovini je moguće isplaćivati i naknade koje nisu oporezive porezom na dohodak prema članu 14. Pravilnika o primjeni Zakona o porezu na dohodak ali samo </a:t>
            </a:r>
            <a:r>
              <a:rPr lang="hr-HR" sz="1800" b="1" u="sng" dirty="0"/>
              <a:t>svojim zaposlenicima.</a:t>
            </a:r>
          </a:p>
          <a:p>
            <a:pPr algn="just">
              <a:lnSpc>
                <a:spcPct val="80000"/>
              </a:lnSpc>
              <a:buClrTx/>
              <a:buFont typeface="Arial" pitchFamily="34" charset="0"/>
              <a:buChar char="•"/>
            </a:pPr>
            <a:r>
              <a:rPr lang="hr-HR" sz="1800" b="1" u="sng" dirty="0"/>
              <a:t>S  obzirom da članovi sindikata nisu zaposlenici već su tretirani kao fizička lica, </a:t>
            </a:r>
            <a:r>
              <a:rPr lang="hr-HR" sz="1800" dirty="0"/>
              <a:t>isplate prema njima se vrše preko žiro računa u svim okolnostima u skladu sa PRAVILNIKOM o materijalnim pomoćima  i ODLUKOM, a u slučaju </a:t>
            </a:r>
            <a:r>
              <a:rPr lang="hr-HR" sz="1800" dirty="0" smtClean="0"/>
              <a:t>bolesti potrebna je i </a:t>
            </a:r>
            <a:r>
              <a:rPr lang="hr-HR" sz="1800" dirty="0"/>
              <a:t>kopija liječničkog recepta.</a:t>
            </a:r>
          </a:p>
          <a:p>
            <a:pPr algn="just">
              <a:lnSpc>
                <a:spcPct val="80000"/>
              </a:lnSpc>
              <a:buClrTx/>
              <a:buFont typeface="Arial" pitchFamily="34" charset="0"/>
              <a:buChar char="•"/>
            </a:pPr>
            <a:r>
              <a:rPr lang="hr-HR" sz="1800" dirty="0"/>
              <a:t>Oko isplate članovima sindikata je bilo dileme u vezi dodatnog oporezivanja isplata. Stav Porezne uprave FBiH je da se novčane donacije fizičkim licima </a:t>
            </a:r>
            <a:r>
              <a:rPr lang="hr-HR" sz="1800" dirty="0" smtClean="0"/>
              <a:t>(osim </a:t>
            </a:r>
            <a:r>
              <a:rPr lang="hr-HR" sz="1800" dirty="0"/>
              <a:t>specifičnih slučajeva pomoći za potrebe liječenja koje su uplaćene na posebno otvorene transakcijske račune za prikupljanje sredstava), smatraju oporezivim dohodkom za koje je potrebno obračunati porez na dohodak, po preračunatoj stopi od 11,11% na isplaćeni iznos,(primalac-budžet TK 132100025600080, vrsta prihoda 716116,budžetska 0300409603, šifra općine </a:t>
            </a:r>
            <a:r>
              <a:rPr lang="hr-HR" sz="1800" dirty="0" smtClean="0"/>
              <a:t>primaoca) ,te predati obrazac APR 1036.</a:t>
            </a:r>
            <a:endParaRPr lang="hr-HR" sz="1800" dirty="0"/>
          </a:p>
          <a:p>
            <a:pPr algn="just">
              <a:lnSpc>
                <a:spcPct val="80000"/>
              </a:lnSpc>
              <a:buClrTx/>
              <a:buFont typeface="Arial" pitchFamily="34" charset="0"/>
              <a:buChar char="•"/>
            </a:pPr>
            <a:r>
              <a:rPr lang="hr-HR" sz="1800" dirty="0"/>
              <a:t>Pomoći zbog elementarnih nepogoda ne smatra se </a:t>
            </a:r>
            <a:r>
              <a:rPr lang="hr-HR" sz="1800" dirty="0" smtClean="0"/>
              <a:t>dohotkom</a:t>
            </a:r>
            <a:r>
              <a:rPr lang="hr-HR" sz="1800" dirty="0"/>
              <a:t>, i za takve isplate se ne plaća porez. Isplata mora biti pokrivena odlukom.</a:t>
            </a:r>
          </a:p>
          <a:p>
            <a:pPr algn="just">
              <a:lnSpc>
                <a:spcPct val="80000"/>
              </a:lnSpc>
              <a:buClrTx/>
              <a:buNone/>
            </a:pPr>
            <a:endParaRPr lang="hr-HR"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1225536"/>
          </a:xfrm>
        </p:spPr>
        <p:txBody>
          <a:bodyPr/>
          <a:lstStyle/>
          <a:p>
            <a:r>
              <a:rPr lang="sr-Latn-CS" sz="2200" b="1" dirty="0"/>
              <a:t>Knjigovodstvene isprave pri uplati i isplati u gotovom novcu</a:t>
            </a:r>
            <a:endParaRPr lang="en-US" sz="2200" b="1" dirty="0"/>
          </a:p>
        </p:txBody>
      </p:sp>
      <p:sp>
        <p:nvSpPr>
          <p:cNvPr id="39939" name="Rectangle 3"/>
          <p:cNvSpPr>
            <a:spLocks noGrp="1" noChangeArrowheads="1"/>
          </p:cNvSpPr>
          <p:nvPr>
            <p:ph type="body" idx="1"/>
          </p:nvPr>
        </p:nvSpPr>
        <p:spPr>
          <a:xfrm>
            <a:off x="457200" y="1142984"/>
            <a:ext cx="8229600" cy="4987941"/>
          </a:xfrm>
        </p:spPr>
        <p:txBody>
          <a:bodyPr/>
          <a:lstStyle/>
          <a:p>
            <a:pPr>
              <a:buNone/>
            </a:pPr>
            <a:r>
              <a:rPr lang="hr-HR" sz="1800" dirty="0"/>
              <a:t> Neprofitni subjekti su dužni da sve uplate i isplate u gotovom novcu dokumentuju </a:t>
            </a:r>
            <a:r>
              <a:rPr lang="hr-HR" sz="1800" b="1" u="sng" dirty="0"/>
              <a:t>vjerodostojnim knjigovodstvenim ispravama </a:t>
            </a:r>
            <a:r>
              <a:rPr lang="hr-HR" sz="1800" dirty="0"/>
              <a:t>koje se evidentiraju i čuvaju u rokovima utvrđenim propisima</a:t>
            </a:r>
          </a:p>
          <a:p>
            <a:pPr>
              <a:buNone/>
            </a:pPr>
            <a:r>
              <a:rPr lang="hr-HR" sz="1800" dirty="0"/>
              <a:t>Dokumenti za knjiženje su:</a:t>
            </a:r>
          </a:p>
          <a:p>
            <a:pPr>
              <a:buNone/>
            </a:pPr>
            <a:r>
              <a:rPr lang="hr-HR" sz="1800" dirty="0"/>
              <a:t>Nalozi za podizanje gotovine sa računa:</a:t>
            </a:r>
          </a:p>
          <a:p>
            <a:pPr>
              <a:buClrTx/>
              <a:buFont typeface="Arial" pitchFamily="34" charset="0"/>
              <a:buChar char="•"/>
            </a:pPr>
            <a:r>
              <a:rPr lang="hr-HR" sz="1800" dirty="0"/>
              <a:t>Blagajnički nalozi za uplatu</a:t>
            </a:r>
          </a:p>
          <a:p>
            <a:pPr>
              <a:buClrTx/>
              <a:buFont typeface="Arial" pitchFamily="34" charset="0"/>
              <a:buChar char="•"/>
            </a:pPr>
            <a:r>
              <a:rPr lang="hr-HR" sz="1800" dirty="0"/>
              <a:t>Blagajnički nalozi za isplatu</a:t>
            </a:r>
          </a:p>
          <a:p>
            <a:pPr>
              <a:buClrTx/>
              <a:buFont typeface="Arial" pitchFamily="34" charset="0"/>
              <a:buChar char="•"/>
            </a:pPr>
            <a:r>
              <a:rPr lang="hr-HR" sz="1800" dirty="0"/>
              <a:t>Blagajnički dnevnik u kojem se evidentiraju sve promjene nastale u blagajni (početno stanje blagajne, sve ulaze i izlaze u blagajni i  krajnje stanje blagajne).</a:t>
            </a:r>
          </a:p>
          <a:p>
            <a:pPr>
              <a:buClrTx/>
              <a:buFont typeface="Arial" pitchFamily="34" charset="0"/>
              <a:buChar char="•"/>
            </a:pPr>
            <a:r>
              <a:rPr lang="hr-HR" sz="1800" dirty="0"/>
              <a:t>Blagajnički dnevnik se zaključuje u zavisnosti od promjena stanja gotovine</a:t>
            </a:r>
          </a:p>
          <a:p>
            <a:pPr>
              <a:buClrTx/>
              <a:buNone/>
            </a:pPr>
            <a:r>
              <a:rPr lang="hr-HR" sz="1800" b="1" dirty="0"/>
              <a:t>      </a:t>
            </a:r>
            <a:r>
              <a:rPr lang="hr-HR" sz="1800" b="1" u="sng" dirty="0"/>
              <a:t>mjesečno</a:t>
            </a:r>
            <a:r>
              <a:rPr lang="hr-HR" sz="1800" dirty="0"/>
              <a:t>, </a:t>
            </a:r>
            <a:r>
              <a:rPr lang="hr-HR" sz="1800" b="1" u="sng" dirty="0"/>
              <a:t>polugodišnje te obavezno na 31.12. izvještajne godine.</a:t>
            </a:r>
          </a:p>
          <a:p>
            <a:pPr algn="just">
              <a:buClrTx/>
              <a:buFont typeface="Arial" pitchFamily="34" charset="0"/>
              <a:buChar char="•"/>
            </a:pPr>
            <a:r>
              <a:rPr lang="hr-HR" sz="1800" dirty="0"/>
              <a:t>Sindikalne organizacije mogu u blagajni držati gotov novac do iznosa utvrđenog </a:t>
            </a:r>
            <a:r>
              <a:rPr lang="hr-HR" sz="1800" b="1" dirty="0"/>
              <a:t>odlukom o blagajničkom maksimumu</a:t>
            </a:r>
            <a:r>
              <a:rPr lang="hr-HR" sz="1800" dirty="0"/>
              <a:t>. Iznos blagajničkog maksimuma se uređuje na osnovu prosječnih dnevnih isplata iz blagajne u prethodnom mjesecu.</a:t>
            </a:r>
          </a:p>
          <a:p>
            <a:pPr algn="just">
              <a:buClrTx/>
              <a:buNone/>
            </a:pPr>
            <a:r>
              <a:rPr lang="hr-HR" sz="1800" dirty="0"/>
              <a:t> </a:t>
            </a:r>
          </a:p>
          <a:p>
            <a:pPr>
              <a:buNone/>
            </a:pPr>
            <a:endParaRPr lang="hr-HR" sz="1900" dirty="0"/>
          </a:p>
          <a:p>
            <a:pPr>
              <a:buNone/>
            </a:pPr>
            <a:endParaRPr lang="hr-HR" sz="1900" dirty="0"/>
          </a:p>
          <a:p>
            <a:pPr>
              <a:buNone/>
            </a:pPr>
            <a:endParaRPr lang="en-US"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r-Latn-CS" sz="2400" b="1" dirty="0"/>
              <a:t>Naplate i plaćanja preko transakcijskog računa</a:t>
            </a:r>
            <a:endParaRPr lang="en-US" sz="2400" b="1" dirty="0"/>
          </a:p>
        </p:txBody>
      </p:sp>
      <p:sp>
        <p:nvSpPr>
          <p:cNvPr id="18435" name="Rectangle 3"/>
          <p:cNvSpPr>
            <a:spLocks noGrp="1" noChangeArrowheads="1"/>
          </p:cNvSpPr>
          <p:nvPr>
            <p:ph type="body" idx="1"/>
          </p:nvPr>
        </p:nvSpPr>
        <p:spPr/>
        <p:txBody>
          <a:bodyPr/>
          <a:lstStyle/>
          <a:p>
            <a:pPr>
              <a:lnSpc>
                <a:spcPct val="80000"/>
              </a:lnSpc>
              <a:buNone/>
            </a:pPr>
            <a:r>
              <a:rPr lang="hr-HR" sz="2000" dirty="0"/>
              <a:t>Preko žiro računa banaka, sindikat prima novčana sredstva po svim osnovama i vrši isplatu po svojim obavezama.</a:t>
            </a:r>
          </a:p>
          <a:p>
            <a:pPr>
              <a:lnSpc>
                <a:spcPct val="80000"/>
              </a:lnSpc>
              <a:buNone/>
            </a:pPr>
            <a:r>
              <a:rPr lang="hr-HR" sz="2000" dirty="0"/>
              <a:t>Prijem novca na račun je moguć putem bezgotovinskih doznaka sa drugih </a:t>
            </a:r>
            <a:r>
              <a:rPr lang="hr-HR" sz="2000" dirty="0" smtClean="0"/>
              <a:t>računa.Porezi i doprinosi se mogu uplaćivati isključivo sa glavnog računa pravnog subjekta.Glavni račun je račun Glavnog odbora i isključivo sa njega se mogu vršiti uplate poreza i doprinosa.</a:t>
            </a:r>
          </a:p>
          <a:p>
            <a:pPr>
              <a:lnSpc>
                <a:spcPct val="80000"/>
              </a:lnSpc>
              <a:buClrTx/>
              <a:buNone/>
            </a:pPr>
            <a:r>
              <a:rPr lang="hr-HR" sz="2000" dirty="0" smtClean="0"/>
              <a:t> </a:t>
            </a:r>
            <a:r>
              <a:rPr lang="hr-HR" sz="2000" dirty="0"/>
              <a:t>Isplate sa računa se </a:t>
            </a:r>
            <a:r>
              <a:rPr lang="hr-HR" sz="2000" dirty="0" smtClean="0"/>
              <a:t>vrše:</a:t>
            </a:r>
            <a:endParaRPr lang="hr-HR" sz="2000" dirty="0"/>
          </a:p>
          <a:p>
            <a:pPr>
              <a:lnSpc>
                <a:spcPct val="80000"/>
              </a:lnSpc>
              <a:buClrTx/>
              <a:buFont typeface="Arial" pitchFamily="34" charset="0"/>
              <a:buChar char="•"/>
            </a:pPr>
            <a:r>
              <a:rPr lang="hr-HR" sz="2000" dirty="0" smtClean="0"/>
              <a:t>Nalogom </a:t>
            </a:r>
            <a:r>
              <a:rPr lang="hr-HR" sz="2000" dirty="0"/>
              <a:t>za prenos sredstava na račun drugog pravnog ili fizičkog lica</a:t>
            </a:r>
          </a:p>
          <a:p>
            <a:pPr>
              <a:lnSpc>
                <a:spcPct val="80000"/>
              </a:lnSpc>
              <a:buClrTx/>
              <a:buFont typeface="Arial" pitchFamily="34" charset="0"/>
              <a:buChar char="•"/>
            </a:pPr>
            <a:r>
              <a:rPr lang="hr-HR" sz="2000" dirty="0"/>
              <a:t>Podizanjem  novca za određene dozvoljene isplate</a:t>
            </a:r>
          </a:p>
          <a:p>
            <a:pPr>
              <a:lnSpc>
                <a:spcPct val="80000"/>
              </a:lnSpc>
              <a:buClrTx/>
              <a:buFont typeface="Arial" pitchFamily="34" charset="0"/>
              <a:buChar char="•"/>
            </a:pPr>
            <a:r>
              <a:rPr lang="hr-HR" sz="2000" dirty="0"/>
              <a:t>Za sve transakcije banka je dužna da evidentira sve prilive sa računa i sve odlive, te da putem izvoda obavještava vlasnika izvoda.</a:t>
            </a:r>
          </a:p>
          <a:p>
            <a:pPr>
              <a:lnSpc>
                <a:spcPct val="80000"/>
              </a:lnSpc>
              <a:buClrTx/>
              <a:buNone/>
            </a:pPr>
            <a:endParaRPr lang="hr-HR" sz="2000" dirty="0"/>
          </a:p>
          <a:p>
            <a:pPr>
              <a:lnSpc>
                <a:spcPct val="80000"/>
              </a:lnSpc>
              <a:buClrTx/>
              <a:buFont typeface="Arial" pitchFamily="34" charset="0"/>
              <a:buChar char="•"/>
            </a:pPr>
            <a:r>
              <a:rPr lang="hr-HR" sz="2000" dirty="0"/>
              <a:t>Izvodi se dostavljaju u pisanoj, papirnatoj formi ili elektronski na </a:t>
            </a:r>
            <a:r>
              <a:rPr lang="hr-HR" sz="2000" dirty="0" smtClean="0"/>
              <a:t> </a:t>
            </a:r>
            <a:r>
              <a:rPr lang="hr-HR" sz="2000" dirty="0"/>
              <a:t>e-mail adresu koja se naznači banci na zahtjevu (e -mail adresa škole ili tajništva škole).</a:t>
            </a:r>
            <a:endParaRPr lang="en-US" sz="20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4230"/>
          </a:xfrm>
        </p:spPr>
        <p:txBody>
          <a:bodyPr/>
          <a:lstStyle/>
          <a:p>
            <a:pPr algn="just"/>
            <a:r>
              <a:rPr lang="hr-HR" sz="2000" dirty="0" smtClean="0"/>
              <a:t>Knjigovodstvo predstavlja prikupljanje, kontrolu i evidentiranje poslovnih promjena u skladu sa zakonom. K</a:t>
            </a:r>
            <a:r>
              <a:rPr lang="vi-VN" sz="2000" dirty="0" smtClean="0"/>
              <a:t>njigovođa mora biti osoba od povjerenja koja poznaje zakonske propise o knjigovodstvenom poslovanju uz poznavanje poreznih propisa kao dio njegove usluge </a:t>
            </a:r>
            <a:r>
              <a:rPr lang="vi-VN" sz="2000" b="1" dirty="0" smtClean="0"/>
              <a:t>odnosno poreznog savjetovanja</a:t>
            </a:r>
            <a:r>
              <a:rPr lang="vi-VN" sz="2000" dirty="0" smtClean="0"/>
              <a:t>. Ukratko, osnovni su ciljevi knjigovodstva, odnosno njegov konačni proizvod - finan</a:t>
            </a:r>
            <a:r>
              <a:rPr lang="hr-HR" sz="2000" dirty="0" smtClean="0"/>
              <a:t>s</a:t>
            </a:r>
            <a:r>
              <a:rPr lang="vi-VN" sz="2000" dirty="0" smtClean="0"/>
              <a:t>ijski izvještaji, od kojih su na kraju najvažniji bila</a:t>
            </a:r>
            <a:r>
              <a:rPr lang="hr-HR" sz="2000" dirty="0" smtClean="0"/>
              <a:t>ns</a:t>
            </a:r>
            <a:r>
              <a:rPr lang="vi-VN" sz="2000" dirty="0" smtClean="0"/>
              <a:t> stanja i </a:t>
            </a:r>
            <a:r>
              <a:rPr lang="hr-HR" sz="2000" dirty="0" smtClean="0"/>
              <a:t>bilans uspijeha.</a:t>
            </a:r>
            <a:br>
              <a:rPr lang="hr-HR" sz="2000" dirty="0" smtClean="0"/>
            </a:br>
            <a:endParaRPr lang="hr-HR" sz="2000" b="1" dirty="0"/>
          </a:p>
        </p:txBody>
      </p:sp>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pic>
        <p:nvPicPr>
          <p:cNvPr id="8" name="Picture 4" descr="Krule - Zapošljavanje kod privatnika"/>
          <p:cNvPicPr>
            <a:picLocks noGrp="1" noChangeAspect="1" noChangeArrowheads="1"/>
          </p:cNvPicPr>
          <p:nvPr>
            <p:ph type="tbl" idx="1"/>
          </p:nvPr>
        </p:nvPicPr>
        <p:blipFill>
          <a:blip r:embed="rId2"/>
          <a:stretch>
            <a:fillRect/>
          </a:stretch>
        </p:blipFill>
        <p:spPr>
          <a:xfrm>
            <a:off x="611560" y="2500306"/>
            <a:ext cx="7659898" cy="3623992"/>
          </a:xfrm>
          <a:noFill/>
          <a:ln/>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6908"/>
          </a:xfrm>
        </p:spPr>
        <p:txBody>
          <a:bodyPr/>
          <a:lstStyle/>
          <a:p>
            <a:r>
              <a:rPr lang="sr-Latn-CS" sz="2600" b="1" dirty="0"/>
              <a:t>2. Kratkoročne obaveze-dobavljači</a:t>
            </a:r>
            <a:endParaRPr lang="en-US" sz="2600" b="1"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
        <p:nvSpPr>
          <p:cNvPr id="6" name="Rectangle 3"/>
          <p:cNvSpPr txBox="1">
            <a:spLocks noChangeArrowheads="1"/>
          </p:cNvSpPr>
          <p:nvPr/>
        </p:nvSpPr>
        <p:spPr bwMode="auto">
          <a:xfrm>
            <a:off x="457200" y="1142984"/>
            <a:ext cx="8229600" cy="49879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None/>
              <a:tabLst/>
              <a:defRPr/>
            </a:pPr>
            <a:r>
              <a:rPr kumimoji="0" lang="hr-HR" sz="1800" b="0" i="0" u="none" strike="noStrike" kern="0" cap="none" spc="0" normalizeH="0" baseline="0" noProof="0" dirty="0">
                <a:ln>
                  <a:noFill/>
                </a:ln>
                <a:solidFill>
                  <a:schemeClr val="tx1"/>
                </a:solidFill>
                <a:effectLst/>
                <a:uLnTx/>
                <a:uFillTx/>
                <a:latin typeface="+mn-lt"/>
                <a:ea typeface="+mn-ea"/>
                <a:cs typeface="+mn-cs"/>
              </a:rPr>
              <a:t>Usluge svih pravnih lica</a:t>
            </a:r>
            <a:r>
              <a:rPr kumimoji="0" lang="hr-HR" sz="1800" b="0" i="0" u="none" strike="noStrike" kern="0" cap="none" spc="0" normalizeH="0" noProof="0" dirty="0">
                <a:ln>
                  <a:noFill/>
                </a:ln>
                <a:solidFill>
                  <a:schemeClr val="tx1"/>
                </a:solidFill>
                <a:effectLst/>
                <a:uLnTx/>
                <a:uFillTx/>
                <a:latin typeface="+mn-lt"/>
                <a:ea typeface="+mn-ea"/>
                <a:cs typeface="+mn-cs"/>
              </a:rPr>
              <a:t> su evidentirane preko računa i fiskalnih računa koji se ispostavljaju za određenu uslugu.</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None/>
              <a:tabLst/>
              <a:defRPr/>
            </a:pPr>
            <a:r>
              <a:rPr lang="hr-HR" kern="0" baseline="0" dirty="0">
                <a:latin typeface="+mn-lt"/>
              </a:rPr>
              <a:t>Jedino</a:t>
            </a:r>
            <a:r>
              <a:rPr lang="hr-HR" kern="0" dirty="0">
                <a:latin typeface="+mn-lt"/>
              </a:rPr>
              <a:t> je uredno izdana faktura i fiskalni račun koji sadrži sve zakonom propisane elemente, </a:t>
            </a:r>
            <a:r>
              <a:rPr lang="hr-HR" kern="0" dirty="0" smtClean="0">
                <a:latin typeface="+mn-lt"/>
              </a:rPr>
              <a:t>te je kao takav, mjerodavan </a:t>
            </a:r>
            <a:r>
              <a:rPr lang="hr-HR" kern="0" dirty="0">
                <a:latin typeface="+mn-lt"/>
              </a:rPr>
              <a:t>i ispravan dokument za uplatu usluge kao i za evidenciju u knjigovodstvu.</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None/>
              <a:tabLst/>
              <a:defRPr/>
            </a:pPr>
            <a:r>
              <a:rPr kumimoji="0" lang="hr-HR" sz="1800" b="1" i="0" u="none" strike="noStrike" kern="0" cap="none" spc="0" normalizeH="0" baseline="0" noProof="0" dirty="0">
                <a:ln>
                  <a:noFill/>
                </a:ln>
                <a:solidFill>
                  <a:schemeClr val="tx1"/>
                </a:solidFill>
                <a:effectLst/>
                <a:uLnTx/>
                <a:uFillTx/>
                <a:latin typeface="+mn-lt"/>
                <a:ea typeface="+mn-ea"/>
                <a:cs typeface="+mn-cs"/>
              </a:rPr>
              <a:t>Zbog</a:t>
            </a:r>
            <a:r>
              <a:rPr kumimoji="0" lang="hr-HR" sz="1800" b="1" i="0" u="none" strike="noStrike" kern="0" cap="none" spc="0" normalizeH="0" noProof="0" dirty="0">
                <a:ln>
                  <a:noFill/>
                </a:ln>
                <a:solidFill>
                  <a:schemeClr val="tx1"/>
                </a:solidFill>
                <a:effectLst/>
                <a:uLnTx/>
                <a:uFillTx/>
                <a:latin typeface="+mn-lt"/>
                <a:ea typeface="+mn-ea"/>
                <a:cs typeface="+mn-cs"/>
              </a:rPr>
              <a:t> navedenog, za svaku izvršenu uslugu tražiti račun i fiskalni račun koji sadrži  naziv dobavljača, broj dokumenta, datum izdavanja i iznos, kao i uredno potpisan i ispečatiran </a:t>
            </a:r>
            <a:r>
              <a:rPr kumimoji="0" lang="hr-HR" sz="1800" b="1" i="0" u="none" strike="noStrike" kern="0" cap="none" spc="0" normalizeH="0" noProof="0" dirty="0" smtClean="0">
                <a:ln>
                  <a:noFill/>
                </a:ln>
                <a:solidFill>
                  <a:schemeClr val="tx1"/>
                </a:solidFill>
                <a:effectLst/>
                <a:uLnTx/>
                <a:uFillTx/>
                <a:latin typeface="+mn-lt"/>
                <a:ea typeface="+mn-ea"/>
                <a:cs typeface="+mn-cs"/>
              </a:rPr>
              <a:t>račun, od strane ovlaštenog lica koje ima pravo odobravanja takve isplate.</a:t>
            </a:r>
            <a:r>
              <a:rPr kumimoji="0" lang="hr-HR" sz="1800" b="1" i="0" u="none" strike="noStrike" kern="0" cap="none" spc="0" normalizeH="0" baseline="0" noProof="0" dirty="0" smtClean="0">
                <a:ln>
                  <a:noFill/>
                </a:ln>
                <a:solidFill>
                  <a:schemeClr val="tx1"/>
                </a:solidFill>
                <a:effectLst/>
                <a:uLnTx/>
                <a:uFillTx/>
                <a:latin typeface="+mn-lt"/>
                <a:ea typeface="+mn-ea"/>
                <a:cs typeface="+mn-cs"/>
              </a:rPr>
              <a:t>  </a:t>
            </a:r>
            <a:endParaRPr kumimoji="0" lang="hr-HR" sz="18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hr-HR" sz="19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hr-HR" sz="19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sr-Latn-CS" sz="2800" b="1" dirty="0"/>
              <a:t>3.Trajni izvori-neraspoređena dobit/gubitak</a:t>
            </a:r>
            <a:endParaRPr lang="en-US" sz="2800" b="1" dirty="0"/>
          </a:p>
        </p:txBody>
      </p:sp>
      <p:sp>
        <p:nvSpPr>
          <p:cNvPr id="5" name="Footer Placeholder 4"/>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
        <p:nvSpPr>
          <p:cNvPr id="7"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r>
              <a:rPr kumimoji="0" lang="hr-HR" sz="2000" b="0" i="0" u="none" strike="noStrike" kern="0" cap="none" spc="0" normalizeH="0" baseline="0" noProof="0" dirty="0">
                <a:ln>
                  <a:noFill/>
                </a:ln>
                <a:solidFill>
                  <a:schemeClr val="tx1"/>
                </a:solidFill>
                <a:effectLst/>
                <a:uLnTx/>
                <a:uFillTx/>
                <a:latin typeface="+mn-lt"/>
                <a:ea typeface="+mn-ea"/>
                <a:cs typeface="+mn-cs"/>
              </a:rPr>
              <a:t>Pozicije</a:t>
            </a:r>
            <a:r>
              <a:rPr kumimoji="0" lang="hr-HR" sz="2000" b="0" i="0" u="none" strike="noStrike" kern="0" cap="none" spc="0" normalizeH="0" noProof="0" dirty="0">
                <a:ln>
                  <a:noFill/>
                </a:ln>
                <a:solidFill>
                  <a:schemeClr val="tx1"/>
                </a:solidFill>
                <a:effectLst/>
                <a:uLnTx/>
                <a:uFillTx/>
                <a:latin typeface="+mn-lt"/>
                <a:ea typeface="+mn-ea"/>
                <a:cs typeface="+mn-cs"/>
              </a:rPr>
              <a:t> konta neraspoređeni višak prihoda nastaje ukoliko su u bilansu </a:t>
            </a:r>
            <a:r>
              <a:rPr kumimoji="0" lang="hr-HR" sz="2000" b="0" i="0" u="none" strike="noStrike" kern="0" cap="none" spc="0" normalizeH="0" noProof="0" dirty="0" smtClean="0">
                <a:ln>
                  <a:noFill/>
                </a:ln>
                <a:solidFill>
                  <a:schemeClr val="tx1"/>
                </a:solidFill>
                <a:effectLst/>
                <a:uLnTx/>
                <a:uFillTx/>
                <a:latin typeface="+mn-lt"/>
                <a:ea typeface="+mn-ea"/>
                <a:cs typeface="+mn-cs"/>
              </a:rPr>
              <a:t>uspjeha </a:t>
            </a:r>
            <a:r>
              <a:rPr kumimoji="0" lang="hr-HR" sz="2000" b="0" i="0" u="none" strike="noStrike" kern="0" cap="none" spc="0" normalizeH="0" noProof="0" dirty="0">
                <a:ln>
                  <a:noFill/>
                </a:ln>
                <a:solidFill>
                  <a:schemeClr val="tx1"/>
                </a:solidFill>
                <a:effectLst/>
                <a:uLnTx/>
                <a:uFillTx/>
                <a:latin typeface="+mn-lt"/>
                <a:ea typeface="+mn-ea"/>
                <a:cs typeface="+mn-cs"/>
              </a:rPr>
              <a:t>na kraju izvještajnog perioda prihodi veći od rashoda</a:t>
            </a:r>
            <a:r>
              <a:rPr kumimoji="0" lang="hr-HR" sz="2000" b="0" i="0" u="none" strike="noStrike" kern="0" cap="none" spc="0" normalizeH="0" noProof="0" dirty="0">
                <a:ln>
                  <a:noFill/>
                </a:ln>
                <a:solidFill>
                  <a:srgbClr val="FF0000"/>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r>
              <a:rPr lang="hr-HR" sz="2000" kern="0" baseline="0" dirty="0">
                <a:latin typeface="+mn-lt"/>
              </a:rPr>
              <a:t>Višak</a:t>
            </a:r>
            <a:r>
              <a:rPr lang="hr-HR" sz="2000" kern="0" dirty="0">
                <a:latin typeface="+mn-lt"/>
              </a:rPr>
              <a:t> prihoda izvještajnog obračunskog perioda se pretvara u trajne izvore ili rezerve.</a:t>
            </a:r>
          </a:p>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endParaRPr kumimoji="0" lang="hr-HR" sz="2000" b="0" i="0" u="none" strike="noStrike" kern="0" cap="none" spc="0" normalizeH="0" baseline="0" noProof="0" dirty="0">
              <a:ln>
                <a:noFill/>
              </a:ln>
              <a:solidFill>
                <a:schemeClr val="tx1"/>
              </a:solidFill>
              <a:effectLst/>
              <a:uLnTx/>
              <a:uFillTx/>
              <a:latin typeface="+mn-lt"/>
              <a:ea typeface="+mn-ea"/>
              <a:cs typeface="+mn-cs"/>
            </a:endParaRPr>
          </a:p>
          <a:p>
            <a:pPr marL="342900" lvl="0" indent="-342900" eaLnBrk="1" hangingPunct="1">
              <a:lnSpc>
                <a:spcPct val="80000"/>
              </a:lnSpc>
              <a:spcBef>
                <a:spcPct val="20000"/>
              </a:spcBef>
              <a:buClr>
                <a:schemeClr val="accent1"/>
              </a:buClr>
            </a:pPr>
            <a:r>
              <a:rPr kumimoji="0" lang="hr-HR" sz="2000" b="0" i="0" u="none" strike="noStrike" kern="0" cap="none" spc="0" normalizeH="0" baseline="0" noProof="0" dirty="0">
                <a:ln>
                  <a:noFill/>
                </a:ln>
                <a:solidFill>
                  <a:schemeClr val="tx1"/>
                </a:solidFill>
                <a:effectLst/>
                <a:uLnTx/>
                <a:uFillTx/>
                <a:latin typeface="+mn-lt"/>
                <a:ea typeface="+mn-ea"/>
                <a:cs typeface="+mn-cs"/>
              </a:rPr>
              <a:t>Neraspoređeni</a:t>
            </a:r>
            <a:r>
              <a:rPr kumimoji="0" lang="hr-HR" sz="2000" b="0" i="0" u="none" strike="noStrike" kern="0" cap="none" spc="0" normalizeH="0" noProof="0" dirty="0">
                <a:ln>
                  <a:noFill/>
                </a:ln>
                <a:solidFill>
                  <a:schemeClr val="tx1"/>
                </a:solidFill>
                <a:effectLst/>
                <a:uLnTx/>
                <a:uFillTx/>
                <a:latin typeface="+mn-lt"/>
                <a:ea typeface="+mn-ea"/>
                <a:cs typeface="+mn-cs"/>
              </a:rPr>
              <a:t> višak rashoda nastaje </a:t>
            </a:r>
            <a:r>
              <a:rPr kumimoji="0" lang="hr-HR" sz="2000" b="0" i="0" u="none" strike="noStrike" kern="0" cap="none" spc="0" normalizeH="0" noProof="0" dirty="0">
                <a:ln>
                  <a:noFill/>
                </a:ln>
                <a:effectLst/>
                <a:uLnTx/>
                <a:uFillTx/>
                <a:latin typeface="+mn-lt"/>
                <a:ea typeface="+mn-ea"/>
                <a:cs typeface="+mn-cs"/>
              </a:rPr>
              <a:t>ukoliko su </a:t>
            </a:r>
            <a:r>
              <a:rPr lang="hr-HR" sz="2000" kern="0" dirty="0"/>
              <a:t>u bilansu </a:t>
            </a:r>
            <a:r>
              <a:rPr lang="hr-HR" sz="2000" kern="0" dirty="0" smtClean="0"/>
              <a:t>uspjeha </a:t>
            </a:r>
            <a:r>
              <a:rPr lang="hr-HR" sz="2000" kern="0" dirty="0"/>
              <a:t>na kraju izvještajnog perioda rashodi veći od prihoda tj. ukoliko je negativan rezultet.</a:t>
            </a:r>
          </a:p>
          <a:p>
            <a:pPr marL="342900" lvl="0" indent="-342900" eaLnBrk="1" hangingPunct="1">
              <a:lnSpc>
                <a:spcPct val="80000"/>
              </a:lnSpc>
              <a:spcBef>
                <a:spcPct val="20000"/>
              </a:spcBef>
              <a:buClr>
                <a:schemeClr val="accent1"/>
              </a:buClr>
            </a:pPr>
            <a:r>
              <a:rPr kumimoji="0" lang="hr-HR" sz="2000" b="0" i="0" u="none" strike="noStrike" kern="0" cap="none" spc="0" normalizeH="0" baseline="0" noProof="0" dirty="0">
                <a:ln>
                  <a:noFill/>
                </a:ln>
                <a:solidFill>
                  <a:schemeClr val="tx1"/>
                </a:solidFill>
                <a:effectLst/>
                <a:uLnTx/>
                <a:uFillTx/>
                <a:latin typeface="+mn-lt"/>
                <a:ea typeface="+mn-ea"/>
                <a:cs typeface="+mn-cs"/>
              </a:rPr>
              <a:t>Višak</a:t>
            </a:r>
            <a:r>
              <a:rPr kumimoji="0" lang="hr-HR" sz="2000" b="0" i="0" u="none" strike="noStrike" kern="0" cap="none" spc="0" normalizeH="0" noProof="0" dirty="0">
                <a:ln>
                  <a:noFill/>
                </a:ln>
                <a:solidFill>
                  <a:schemeClr val="tx1"/>
                </a:solidFill>
                <a:effectLst/>
                <a:uLnTx/>
                <a:uFillTx/>
                <a:latin typeface="+mn-lt"/>
                <a:ea typeface="+mn-ea"/>
                <a:cs typeface="+mn-cs"/>
              </a:rPr>
              <a:t> rashoda nad prihodima pokriva se iz trajnih izvora prethodnog perioda.</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Moguće sankcije</a:t>
            </a:r>
            <a:endParaRPr lang="bs-Latn-BA"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
        <p:nvSpPr>
          <p:cNvPr id="5"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r>
              <a:rPr kumimoji="0" lang="hr-HR" sz="2000" b="0" i="0" u="none" strike="noStrike" kern="0" cap="none" spc="0" normalizeH="0" baseline="0" noProof="0" dirty="0">
                <a:ln>
                  <a:noFill/>
                </a:ln>
                <a:solidFill>
                  <a:schemeClr val="tx1"/>
                </a:solidFill>
                <a:effectLst/>
                <a:uLnTx/>
                <a:uFillTx/>
                <a:latin typeface="+mn-lt"/>
                <a:ea typeface="+mn-ea"/>
                <a:cs typeface="+mn-cs"/>
              </a:rPr>
              <a:t>Član</a:t>
            </a:r>
            <a:r>
              <a:rPr kumimoji="0" lang="hr-HR" sz="2000" b="0" i="0" u="none" strike="noStrike" kern="0" cap="none" spc="0" normalizeH="0" noProof="0" dirty="0">
                <a:ln>
                  <a:noFill/>
                </a:ln>
                <a:solidFill>
                  <a:schemeClr val="tx1"/>
                </a:solidFill>
                <a:effectLst/>
                <a:uLnTx/>
                <a:uFillTx/>
                <a:latin typeface="+mn-lt"/>
                <a:ea typeface="+mn-ea"/>
                <a:cs typeface="+mn-cs"/>
              </a:rPr>
              <a:t> 69. Zakona o računovodstvu i reviziji FBiH propisuje i novčane kazne za sve pravne i neprofitne subjekte i odgovorna lica u njemu.</a:t>
            </a:r>
          </a:p>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r>
              <a:rPr kumimoji="0" lang="hr-HR" sz="2000" b="0" i="0" u="none" strike="noStrike" kern="0" cap="none" spc="0" normalizeH="0" noProof="0" dirty="0">
                <a:ln>
                  <a:noFill/>
                </a:ln>
                <a:solidFill>
                  <a:schemeClr val="tx1"/>
                </a:solidFill>
                <a:effectLst/>
                <a:uLnTx/>
                <a:uFillTx/>
                <a:latin typeface="+mn-lt"/>
                <a:ea typeface="+mn-ea"/>
                <a:cs typeface="+mn-cs"/>
              </a:rPr>
              <a:t>Novčanom kaznom od 5.000 KM do 15.000 KM, kaznit će se za prekršaj pravno lice ako:</a:t>
            </a:r>
          </a:p>
          <a:p>
            <a:pPr marL="342900" marR="0" lvl="0" indent="-342900" algn="l" defTabSz="914400" rtl="0" eaLnBrk="1" fontAlgn="base" latinLnBrk="0" hangingPunct="1">
              <a:lnSpc>
                <a:spcPct val="80000"/>
              </a:lnSpc>
              <a:spcBef>
                <a:spcPct val="20000"/>
              </a:spcBef>
              <a:spcAft>
                <a:spcPct val="0"/>
              </a:spcAft>
              <a:buSzTx/>
              <a:buFont typeface="Arial" pitchFamily="34" charset="0"/>
              <a:buChar char="•"/>
              <a:tabLst/>
              <a:defRPr/>
            </a:pPr>
            <a:r>
              <a:rPr lang="hr-HR" sz="2000" kern="0" dirty="0">
                <a:latin typeface="+mn-lt"/>
              </a:rPr>
              <a:t> Ne otvori poslovne knjige</a:t>
            </a:r>
          </a:p>
          <a:p>
            <a:pPr marL="342900" marR="0" lvl="0" indent="-342900" algn="l" defTabSz="914400" rtl="0" eaLnBrk="1" fontAlgn="base" latinLnBrk="0" hangingPunct="1">
              <a:lnSpc>
                <a:spcPct val="80000"/>
              </a:lnSpc>
              <a:spcBef>
                <a:spcPct val="20000"/>
              </a:spcBef>
              <a:spcAft>
                <a:spcPct val="0"/>
              </a:spcAft>
              <a:buSzTx/>
              <a:buFont typeface="Arial" pitchFamily="34" charset="0"/>
              <a:buChar char="•"/>
              <a:tabLst/>
              <a:defRPr/>
            </a:pPr>
            <a:r>
              <a:rPr kumimoji="0" lang="hr-HR" sz="2000" b="0" i="0" u="none" strike="noStrike" kern="0" cap="none" spc="0" normalizeH="0" baseline="0" noProof="0" dirty="0" smtClean="0">
                <a:ln>
                  <a:noFill/>
                </a:ln>
                <a:solidFill>
                  <a:schemeClr val="tx1"/>
                </a:solidFill>
                <a:effectLst/>
                <a:uLnTx/>
                <a:uFillTx/>
                <a:latin typeface="+mn-lt"/>
                <a:ea typeface="+mn-ea"/>
                <a:cs typeface="+mn-cs"/>
              </a:rPr>
              <a:t> Ne</a:t>
            </a:r>
            <a:r>
              <a:rPr kumimoji="0" lang="hr-HR" sz="2000" b="0" i="0" u="none" strike="noStrike" kern="0" cap="none" spc="0" normalizeH="0" noProof="0" dirty="0" smtClean="0">
                <a:ln>
                  <a:noFill/>
                </a:ln>
                <a:solidFill>
                  <a:schemeClr val="tx1"/>
                </a:solidFill>
                <a:effectLst/>
                <a:uLnTx/>
                <a:uFillTx/>
                <a:latin typeface="+mn-lt"/>
                <a:ea typeface="+mn-ea"/>
                <a:cs typeface="+mn-cs"/>
              </a:rPr>
              <a:t> </a:t>
            </a:r>
            <a:r>
              <a:rPr kumimoji="0" lang="hr-HR" sz="2000" b="0" i="0" u="none" strike="noStrike" kern="0" cap="none" spc="0" normalizeH="0" noProof="0" dirty="0">
                <a:ln>
                  <a:noFill/>
                </a:ln>
                <a:solidFill>
                  <a:schemeClr val="tx1"/>
                </a:solidFill>
                <a:effectLst/>
                <a:uLnTx/>
                <a:uFillTx/>
                <a:latin typeface="+mn-lt"/>
                <a:ea typeface="+mn-ea"/>
                <a:cs typeface="+mn-cs"/>
              </a:rPr>
              <a:t>čuva knjigovodstvene isprave</a:t>
            </a:r>
          </a:p>
          <a:p>
            <a:pPr marL="342900" marR="0" lvl="0" indent="-342900" algn="l" defTabSz="914400" rtl="0" eaLnBrk="1" fontAlgn="base" latinLnBrk="0" hangingPunct="1">
              <a:lnSpc>
                <a:spcPct val="80000"/>
              </a:lnSpc>
              <a:spcBef>
                <a:spcPct val="20000"/>
              </a:spcBef>
              <a:spcAft>
                <a:spcPct val="0"/>
              </a:spcAft>
              <a:buSzTx/>
              <a:buFont typeface="Arial" pitchFamily="34" charset="0"/>
              <a:buChar char="•"/>
              <a:tabLst/>
              <a:defRPr/>
            </a:pPr>
            <a:r>
              <a:rPr kumimoji="0" lang="hr-HR" sz="2000" b="0" i="0" u="none" strike="noStrike" kern="0" cap="none" spc="0" normalizeH="0" noProof="0" dirty="0" smtClean="0">
                <a:ln>
                  <a:noFill/>
                </a:ln>
                <a:solidFill>
                  <a:schemeClr val="tx1"/>
                </a:solidFill>
                <a:effectLst/>
                <a:uLnTx/>
                <a:uFillTx/>
                <a:latin typeface="+mn-lt"/>
                <a:ea typeface="+mn-ea"/>
                <a:cs typeface="+mn-cs"/>
              </a:rPr>
              <a:t> Ne </a:t>
            </a:r>
            <a:r>
              <a:rPr kumimoji="0" lang="hr-HR" sz="2000" b="0" i="0" u="none" strike="noStrike" kern="0" cap="none" spc="0" normalizeH="0" noProof="0" dirty="0">
                <a:ln>
                  <a:noFill/>
                </a:ln>
                <a:solidFill>
                  <a:schemeClr val="tx1"/>
                </a:solidFill>
                <a:effectLst/>
                <a:uLnTx/>
                <a:uFillTx/>
                <a:latin typeface="+mn-lt"/>
                <a:ea typeface="+mn-ea"/>
                <a:cs typeface="+mn-cs"/>
              </a:rPr>
              <a:t>dostavi godišnje finansijske izvještaje </a:t>
            </a:r>
          </a:p>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endParaRPr lang="hr-HR" sz="2000" kern="0" baseline="0" dirty="0">
              <a:latin typeface="+mn-lt"/>
            </a:endParaRPr>
          </a:p>
          <a:p>
            <a:pPr marL="342900" marR="0" lvl="0" indent="-342900" algn="l" defTabSz="914400" rtl="0" eaLnBrk="1" fontAlgn="base" latinLnBrk="0" hangingPunct="1">
              <a:lnSpc>
                <a:spcPct val="80000"/>
              </a:lnSpc>
              <a:spcBef>
                <a:spcPct val="20000"/>
              </a:spcBef>
              <a:spcAft>
                <a:spcPct val="0"/>
              </a:spcAft>
              <a:buClr>
                <a:schemeClr val="accent1"/>
              </a:buClr>
              <a:buSzTx/>
              <a:buFont typeface="Wingdings" pitchFamily="2" charset="2"/>
              <a:buNone/>
              <a:tabLst/>
              <a:defRPr/>
            </a:pPr>
            <a:r>
              <a:rPr kumimoji="0" lang="hr-HR" sz="2000" b="0" i="0" u="none" strike="noStrike" kern="0" cap="none" spc="0" normalizeH="0" noProof="0" dirty="0">
                <a:ln>
                  <a:noFill/>
                </a:ln>
                <a:solidFill>
                  <a:schemeClr val="tx1"/>
                </a:solidFill>
                <a:effectLst/>
                <a:uLnTx/>
                <a:uFillTx/>
                <a:latin typeface="+mn-lt"/>
                <a:ea typeface="+mn-ea"/>
                <a:cs typeface="+mn-cs"/>
              </a:rPr>
              <a:t>Novčanom kaznom od 500,00 KM do 3.000,00 KM kaznit će se odgovorno lice u pravnom licu.</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a:off x="2123728" y="548680"/>
            <a:ext cx="4608512" cy="5582245"/>
          </a:xfrm>
          <a:prstGeom prst="rect">
            <a:avLst/>
          </a:prstGeom>
        </p:spPr>
      </p:pic>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spTree>
    <p:extLst>
      <p:ext uri="{BB962C8B-B14F-4D97-AF65-F5344CB8AC3E}">
        <p14:creationId xmlns="" xmlns:p14="http://schemas.microsoft.com/office/powerpoint/2010/main" val="937078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a:off x="899592" y="1052736"/>
            <a:ext cx="7012045" cy="5078189"/>
          </a:xfrm>
          <a:prstGeom prst="rect">
            <a:avLst/>
          </a:prstGeom>
        </p:spPr>
      </p:pic>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spTree>
    <p:extLst>
      <p:ext uri="{BB962C8B-B14F-4D97-AF65-F5344CB8AC3E}">
        <p14:creationId xmlns="" xmlns:p14="http://schemas.microsoft.com/office/powerpoint/2010/main" val="2313460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a:off x="1979712" y="1052736"/>
            <a:ext cx="5256583" cy="5078189"/>
          </a:xfrm>
          <a:prstGeom prst="rect">
            <a:avLst/>
          </a:prstGeom>
        </p:spPr>
      </p:pic>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spTree>
    <p:extLst>
      <p:ext uri="{BB962C8B-B14F-4D97-AF65-F5344CB8AC3E}">
        <p14:creationId xmlns="" xmlns:p14="http://schemas.microsoft.com/office/powerpoint/2010/main" val="1152506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laceholder 4"/>
          <p:cNvPicPr>
            <a:picLocks noGrp="1" noChangeAspect="1"/>
          </p:cNvPicPr>
          <p:nvPr>
            <p:ph type="tbl" idx="1"/>
          </p:nvPr>
        </p:nvPicPr>
        <p:blipFill>
          <a:blip r:embed="rId2" cstate="print"/>
          <a:stretch>
            <a:fillRect/>
          </a:stretch>
        </p:blipFill>
        <p:spPr>
          <a:xfrm>
            <a:off x="1835696" y="764704"/>
            <a:ext cx="4752529" cy="5366221"/>
          </a:xfrm>
          <a:prstGeom prst="rect">
            <a:avLst/>
          </a:prstGeom>
        </p:spPr>
      </p:pic>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spTree>
    <p:extLst>
      <p:ext uri="{BB962C8B-B14F-4D97-AF65-F5344CB8AC3E}">
        <p14:creationId xmlns="" xmlns:p14="http://schemas.microsoft.com/office/powerpoint/2010/main" val="3642251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2800" b="1" dirty="0" smtClean="0"/>
              <a:t>NAJAVLJENE IZMJENE NOVOG ZAKONA O POREZU NA DOHODAK I DOPRINOSIMA</a:t>
            </a:r>
            <a:endParaRPr lang="bs-Latn-BA" sz="2800" b="1" dirty="0"/>
          </a:p>
        </p:txBody>
      </p:sp>
      <p:sp>
        <p:nvSpPr>
          <p:cNvPr id="4" name="Footer Placeholder 3"/>
          <p:cNvSpPr>
            <a:spLocks noGrp="1"/>
          </p:cNvSpPr>
          <p:nvPr>
            <p:ph type="ftr" sz="quarter" idx="11"/>
          </p:nvPr>
        </p:nvSpPr>
        <p:spPr/>
        <p:txBody>
          <a:bodyPr/>
          <a:lstStyle/>
          <a:p>
            <a:r>
              <a:rPr lang="en-US" dirty="0" smtClean="0"/>
              <a:t>Seminar </a:t>
            </a:r>
            <a:r>
              <a:rPr lang="en-US" dirty="0" err="1" smtClean="0"/>
              <a:t>sindikalnim</a:t>
            </a:r>
            <a:r>
              <a:rPr lang="en-US" dirty="0" smtClean="0"/>
              <a:t> </a:t>
            </a:r>
            <a:r>
              <a:rPr lang="en-US" dirty="0" err="1" smtClean="0"/>
              <a:t>povjerenicima</a:t>
            </a:r>
            <a:r>
              <a:rPr lang="en-US" dirty="0" smtClean="0"/>
              <a:t>          </a:t>
            </a:r>
            <a:r>
              <a:rPr lang="en-US" dirty="0" err="1" smtClean="0"/>
              <a:t>Suzana</a:t>
            </a:r>
            <a:r>
              <a:rPr lang="en-US" dirty="0" smtClean="0"/>
              <a:t> </a:t>
            </a:r>
            <a:r>
              <a:rPr lang="en-US" dirty="0" err="1" smtClean="0"/>
              <a:t>Petrović</a:t>
            </a:r>
            <a:endParaRPr lang="en-US" dirty="0"/>
          </a:p>
        </p:txBody>
      </p:sp>
      <p:sp>
        <p:nvSpPr>
          <p:cNvPr id="9"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just" defTabSz="914400" rtl="0" eaLnBrk="1" fontAlgn="base" latinLnBrk="0" hangingPunct="1">
              <a:lnSpc>
                <a:spcPct val="100000"/>
              </a:lnSpc>
              <a:spcBef>
                <a:spcPct val="20000"/>
              </a:spcBef>
              <a:spcAft>
                <a:spcPct val="0"/>
              </a:spcAft>
              <a:buClr>
                <a:schemeClr val="accent1"/>
              </a:buClr>
              <a:buSzTx/>
              <a:buFont typeface="Wingdings" pitchFamily="2" charset="2"/>
              <a:buAutoNum type="arabicPeriod"/>
              <a:tabLst/>
              <a:defRPr/>
            </a:pPr>
            <a:r>
              <a:rPr kumimoji="0" lang="hr-HR" sz="2400" b="1" i="0" u="none" strike="noStrike" kern="0" cap="none" spc="0" normalizeH="0" baseline="0" noProof="0" dirty="0" smtClean="0">
                <a:ln>
                  <a:noFill/>
                </a:ln>
                <a:solidFill>
                  <a:schemeClr val="tx1"/>
                </a:solidFill>
                <a:effectLst/>
                <a:uLnTx/>
                <a:uFillTx/>
                <a:latin typeface="+mn-lt"/>
                <a:ea typeface="+mn-ea"/>
                <a:cs typeface="+mn-cs"/>
              </a:rPr>
              <a:t> Prihodi koji</a:t>
            </a:r>
            <a:r>
              <a:rPr kumimoji="0" lang="hr-HR" sz="2400" b="1" i="0" u="none" strike="noStrike" kern="0" cap="none" spc="0" normalizeH="0" noProof="0" dirty="0" smtClean="0">
                <a:ln>
                  <a:noFill/>
                </a:ln>
                <a:solidFill>
                  <a:schemeClr val="tx1"/>
                </a:solidFill>
                <a:effectLst/>
                <a:uLnTx/>
                <a:uFillTx/>
                <a:latin typeface="+mn-lt"/>
                <a:ea typeface="+mn-ea"/>
                <a:cs typeface="+mn-cs"/>
              </a:rPr>
              <a:t> će biti </a:t>
            </a:r>
            <a:r>
              <a:rPr kumimoji="0" lang="hr-HR" sz="2400" b="1" i="0" u="none" strike="noStrike" kern="0" cap="none" spc="0" normalizeH="0" baseline="0" noProof="0" dirty="0" smtClean="0">
                <a:ln>
                  <a:noFill/>
                </a:ln>
                <a:solidFill>
                  <a:schemeClr val="tx1"/>
                </a:solidFill>
                <a:effectLst/>
                <a:uLnTx/>
                <a:uFillTx/>
                <a:latin typeface="+mn-lt"/>
                <a:ea typeface="+mn-ea"/>
                <a:cs typeface="+mn-cs"/>
              </a:rPr>
              <a:t>izuzeti od oporezivanja</a:t>
            </a:r>
          </a:p>
          <a:p>
            <a:pPr marL="457200" marR="0" lvl="0" indent="-457200" algn="just" defTabSz="914400" rtl="0" eaLnBrk="1" fontAlgn="base" latinLnBrk="0" hangingPunct="1">
              <a:lnSpc>
                <a:spcPct val="100000"/>
              </a:lnSpc>
              <a:spcBef>
                <a:spcPct val="20000"/>
              </a:spcBef>
              <a:spcAft>
                <a:spcPct val="0"/>
              </a:spcAft>
              <a:buClr>
                <a:schemeClr val="accent1"/>
              </a:buClr>
              <a:buSzTx/>
              <a:buFont typeface="Wingdings" pitchFamily="2" charset="2"/>
              <a:buAutoNum type="arabicPeriod"/>
              <a:tabLst/>
              <a:defRPr/>
            </a:pPr>
            <a:r>
              <a:rPr lang="hr-HR" sz="1900" kern="0" dirty="0" smtClean="0">
                <a:latin typeface="+mn-lt"/>
              </a:rPr>
              <a:t>a) Nagrade za izuzetna dostiguća u oblasti obrazovanja, kulture, nauke, sporta i drugih povoda obilježavanja značajnih datuma.</a:t>
            </a:r>
          </a:p>
          <a:p>
            <a:pPr marL="457200" marR="0" lvl="0" indent="-457200" algn="just" defTabSz="914400" rtl="0" eaLnBrk="1" fontAlgn="base" latinLnBrk="0" hangingPunct="1">
              <a:lnSpc>
                <a:spcPct val="100000"/>
              </a:lnSpc>
              <a:spcBef>
                <a:spcPct val="20000"/>
              </a:spcBef>
              <a:spcAft>
                <a:spcPct val="0"/>
              </a:spcAft>
              <a:buClr>
                <a:schemeClr val="accent1"/>
              </a:buClr>
              <a:buSzTx/>
              <a:buFont typeface="Wingdings" pitchFamily="2" charset="2"/>
              <a:buAutoNum type="arabicPeriod"/>
              <a:tabLst/>
              <a:defRPr/>
            </a:pPr>
            <a:r>
              <a:rPr kumimoji="0" lang="hr-HR" sz="1900" i="0" u="none" strike="noStrike" kern="0" cap="none" spc="0" normalizeH="0" baseline="0" noProof="0" dirty="0" smtClean="0">
                <a:ln>
                  <a:noFill/>
                </a:ln>
                <a:solidFill>
                  <a:schemeClr val="tx1"/>
                </a:solidFill>
                <a:effectLst/>
                <a:uLnTx/>
                <a:uFillTx/>
                <a:latin typeface="+mn-lt"/>
                <a:ea typeface="+mn-ea"/>
                <a:cs typeface="+mn-cs"/>
              </a:rPr>
              <a:t>b) Pomoći bog uništenja ili oštećenja imovine usljed elementarnih nepogoda ili drugih vanrednih događaja</a:t>
            </a:r>
          </a:p>
          <a:p>
            <a:pPr marL="457200" marR="0" lvl="0" indent="-457200" algn="just" defTabSz="914400" rtl="0" eaLnBrk="1" fontAlgn="base" latinLnBrk="0" hangingPunct="1">
              <a:lnSpc>
                <a:spcPct val="100000"/>
              </a:lnSpc>
              <a:spcBef>
                <a:spcPct val="20000"/>
              </a:spcBef>
              <a:spcAft>
                <a:spcPct val="0"/>
              </a:spcAft>
              <a:buClr>
                <a:schemeClr val="accent1"/>
              </a:buClr>
              <a:buSzTx/>
              <a:buFont typeface="Wingdings" pitchFamily="2" charset="2"/>
              <a:buAutoNum type="arabicPeriod"/>
              <a:tabLst/>
              <a:defRPr/>
            </a:pPr>
            <a:r>
              <a:rPr lang="hr-HR" sz="1900" kern="0" dirty="0" smtClean="0">
                <a:latin typeface="+mn-lt"/>
              </a:rPr>
              <a:t>c) Naknade na ime socialne pomoći koje se isplaćuju iz sredstava članarine članovima radničkih sindikata ili udruženja penzionera, do iznosa 1 prosječne plaće u FBiH godišnje.</a:t>
            </a:r>
          </a:p>
          <a:p>
            <a:pPr marL="457200" marR="0" lvl="0" indent="-457200" algn="just" defTabSz="914400" rtl="0" eaLnBrk="1" fontAlgn="base" latinLnBrk="0" hangingPunct="1">
              <a:lnSpc>
                <a:spcPct val="100000"/>
              </a:lnSpc>
              <a:spcBef>
                <a:spcPct val="20000"/>
              </a:spcBef>
              <a:spcAft>
                <a:spcPct val="0"/>
              </a:spcAft>
              <a:buClr>
                <a:schemeClr val="accent1"/>
              </a:buClr>
              <a:buSzTx/>
              <a:buFont typeface="Wingdings" pitchFamily="2" charset="2"/>
              <a:buAutoNum type="arabicPeriod"/>
              <a:tabLst/>
              <a:defRPr/>
            </a:pPr>
            <a:r>
              <a:rPr lang="hr-HR" sz="1900" kern="0" dirty="0" smtClean="0">
                <a:latin typeface="+mn-lt"/>
              </a:rPr>
              <a:t>d) Primanja-donacije koje građani ostvaruju po osnovu darivanja pravnih i fizičkih lica za zdravstvene potrebe (operativne zahvate, liječenja, nabavku lijekova i ortopedskih pomagala,) a koja nisu plaćena osnovnim ili dopunskim zdravstvenim osiguranjem.</a:t>
            </a:r>
          </a:p>
          <a:p>
            <a:pPr marL="457200" marR="0" lvl="0" indent="-457200" algn="just" defTabSz="914400" rtl="0" eaLnBrk="1" fontAlgn="base" latinLnBrk="0" hangingPunct="1">
              <a:lnSpc>
                <a:spcPct val="100000"/>
              </a:lnSpc>
              <a:spcBef>
                <a:spcPct val="20000"/>
              </a:spcBef>
              <a:spcAft>
                <a:spcPct val="0"/>
              </a:spcAft>
              <a:buClr>
                <a:schemeClr val="accent1"/>
              </a:buClr>
              <a:buSzTx/>
              <a:buFont typeface="Wingdings" pitchFamily="2" charset="2"/>
              <a:buAutoNum type="arabicPeriod"/>
              <a:tabLst/>
              <a:defRPr/>
            </a:pPr>
            <a:r>
              <a:rPr kumimoji="0" lang="hr-HR" sz="1900" i="0" u="none" strike="noStrike" kern="0" cap="none" spc="0" normalizeH="0" baseline="0" noProof="0" dirty="0" smtClean="0">
                <a:ln>
                  <a:noFill/>
                </a:ln>
                <a:solidFill>
                  <a:schemeClr val="tx1"/>
                </a:solidFill>
                <a:effectLst/>
                <a:uLnTx/>
                <a:uFillTx/>
                <a:latin typeface="+mn-lt"/>
                <a:ea typeface="+mn-ea"/>
                <a:cs typeface="+mn-cs"/>
              </a:rPr>
              <a:t>d) Naknade u slučaju smrti zaposlenog, člana njegove porodice kao i pomoći u slučaju teške invalidnosti zaposlenog do 3 prosječne plaće u FBiH.</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hr-HR" sz="19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US" sz="19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Seminar sindikalnim povjerenicima          Suzana Petrović</a:t>
            </a:r>
            <a:endParaRPr lang="en-US"/>
          </a:p>
        </p:txBody>
      </p:sp>
      <p:sp>
        <p:nvSpPr>
          <p:cNvPr id="8" name="Rectangle 3"/>
          <p:cNvSpPr txBox="1">
            <a:spLocks noChangeArrowheads="1"/>
          </p:cNvSpPr>
          <p:nvPr/>
        </p:nvSpPr>
        <p:spPr bwMode="auto">
          <a:xfrm>
            <a:off x="428596" y="428604"/>
            <a:ext cx="8229600" cy="54880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hr-HR" sz="19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bwMode="auto">
          <a:xfrm>
            <a:off x="428596" y="642918"/>
            <a:ext cx="8229600" cy="54880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hr-HR" sz="1900" b="0" i="0" u="none" strike="noStrike" kern="0" cap="none" spc="0" normalizeH="0" baseline="0" noProof="0" dirty="0">
              <a:ln>
                <a:noFill/>
              </a:ln>
              <a:solidFill>
                <a:schemeClr val="tx1"/>
              </a:solidFill>
              <a:effectLst/>
              <a:uLnTx/>
              <a:uFillTx/>
              <a:latin typeface="+mn-lt"/>
              <a:ea typeface="+mn-ea"/>
              <a:cs typeface="+mn-cs"/>
            </a:endParaRPr>
          </a:p>
        </p:txBody>
      </p:sp>
      <p:sp>
        <p:nvSpPr>
          <p:cNvPr id="11" name="Title 1"/>
          <p:cNvSpPr>
            <a:spLocks noGrp="1"/>
          </p:cNvSpPr>
          <p:nvPr>
            <p:ph type="title"/>
          </p:nvPr>
        </p:nvSpPr>
        <p:spPr>
          <a:xfrm>
            <a:off x="457200" y="274638"/>
            <a:ext cx="8229600" cy="1143000"/>
          </a:xfrm>
        </p:spPr>
        <p:txBody>
          <a:bodyPr/>
          <a:lstStyle/>
          <a:p>
            <a:pPr algn="ctr"/>
            <a:r>
              <a:rPr lang="hr-HR" sz="2800" b="1" dirty="0" smtClean="0"/>
              <a:t>PRIHODI KOJI ĆE PREMA NOVOM ZAKONU BITI OPOREZIVI </a:t>
            </a:r>
            <a:endParaRPr lang="bs-Latn-BA" sz="2800" b="1" dirty="0"/>
          </a:p>
        </p:txBody>
      </p:sp>
      <p:sp>
        <p:nvSpPr>
          <p:cNvPr id="12"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accent1"/>
              </a:buClr>
              <a:buSzTx/>
              <a:buFontTx/>
              <a:buChar char="-"/>
              <a:tabLst/>
              <a:defRPr/>
            </a:pPr>
            <a:r>
              <a:rPr kumimoji="0" lang="hr-HR" sz="1900" b="1" i="0" u="sng" strike="noStrike" kern="0" cap="none" spc="0" normalizeH="0" noProof="0" dirty="0" smtClean="0">
                <a:ln>
                  <a:noFill/>
                </a:ln>
                <a:solidFill>
                  <a:schemeClr val="tx1"/>
                </a:solidFill>
                <a:effectLst/>
                <a:uLnTx/>
                <a:uFillTx/>
                <a:latin typeface="+mn-lt"/>
                <a:ea typeface="+mn-ea"/>
                <a:cs typeface="+mn-cs"/>
              </a:rPr>
              <a:t>- Naknada za topli obrok</a:t>
            </a:r>
            <a:r>
              <a:rPr kumimoji="0" lang="hr-HR" sz="1900" i="0" u="none" strike="noStrike" kern="0" cap="none" spc="0" normalizeH="0" noProof="0" dirty="0" smtClean="0">
                <a:ln>
                  <a:noFill/>
                </a:ln>
                <a:solidFill>
                  <a:schemeClr val="tx1"/>
                </a:solidFill>
                <a:effectLst/>
                <a:uLnTx/>
                <a:uFillTx/>
                <a:latin typeface="+mn-lt"/>
                <a:ea typeface="+mn-ea"/>
                <a:cs typeface="+mn-cs"/>
              </a:rPr>
              <a:t>, bilo da se isplaćuje u novcu ili obezbjeđuje u naturi ( u vlastitim restoranima ili catering)</a:t>
            </a:r>
          </a:p>
          <a:p>
            <a:pPr marL="342900" marR="0" lvl="0" indent="-342900" algn="just" defTabSz="914400" rtl="0" eaLnBrk="1" fontAlgn="base" latinLnBrk="0" hangingPunct="1">
              <a:lnSpc>
                <a:spcPct val="100000"/>
              </a:lnSpc>
              <a:spcBef>
                <a:spcPct val="20000"/>
              </a:spcBef>
              <a:spcAft>
                <a:spcPct val="0"/>
              </a:spcAft>
              <a:buClr>
                <a:schemeClr val="accent1"/>
              </a:buClr>
              <a:buSzTx/>
              <a:buFontTx/>
              <a:buChar char="-"/>
              <a:tabLst/>
              <a:defRPr/>
            </a:pPr>
            <a:r>
              <a:rPr lang="hr-HR" sz="1900" kern="0" baseline="0" dirty="0" smtClean="0">
                <a:latin typeface="+mn-lt"/>
              </a:rPr>
              <a:t>- </a:t>
            </a:r>
            <a:r>
              <a:rPr lang="hr-HR" sz="1900" b="1" u="sng" kern="0" baseline="0" dirty="0" smtClean="0">
                <a:latin typeface="+mn-lt"/>
              </a:rPr>
              <a:t>Naknada za prevoz na posao i sa posla </a:t>
            </a:r>
            <a:r>
              <a:rPr lang="hr-HR" sz="1900" kern="0" baseline="0" dirty="0" smtClean="0">
                <a:latin typeface="+mn-lt"/>
              </a:rPr>
              <a:t>(bilo da se isplaćuje u novcu, da se radniku obezbijeđuje prevozna karta, ili da se za prevoz na posao i sa posla koristi privatni automobil)</a:t>
            </a:r>
            <a:endParaRPr kumimoji="0" lang="hr-HR" sz="19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hr-HR" sz="1900" b="1" kern="0" dirty="0" smtClean="0">
                <a:latin typeface="+mn-lt"/>
              </a:rPr>
              <a:t>      - </a:t>
            </a:r>
            <a:r>
              <a:rPr lang="hr-HR" sz="1900" b="1" u="sng" kern="0" dirty="0" smtClean="0">
                <a:latin typeface="+mn-lt"/>
              </a:rPr>
              <a:t>Naknada za korištenje privatnog vozila u službene svrhe</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hr-HR" sz="1900" b="1" i="0" strike="noStrike" kern="0" cap="none" spc="0" normalizeH="0" baseline="0" noProof="0" dirty="0" smtClean="0">
                <a:ln>
                  <a:noFill/>
                </a:ln>
                <a:solidFill>
                  <a:schemeClr val="tx1"/>
                </a:solidFill>
                <a:effectLst/>
                <a:uLnTx/>
                <a:uFillTx/>
                <a:latin typeface="+mn-lt"/>
                <a:ea typeface="+mn-ea"/>
                <a:cs typeface="+mn-cs"/>
              </a:rPr>
              <a:t>      - </a:t>
            </a:r>
            <a:r>
              <a:rPr kumimoji="0" lang="hr-HR" sz="1900" b="1" i="0" u="sng" strike="noStrike" kern="0" cap="none" spc="0" normalizeH="0" baseline="0" noProof="0" dirty="0" smtClean="0">
                <a:ln>
                  <a:noFill/>
                </a:ln>
                <a:solidFill>
                  <a:schemeClr val="tx1"/>
                </a:solidFill>
                <a:effectLst/>
                <a:uLnTx/>
                <a:uFillTx/>
                <a:latin typeface="+mn-lt"/>
                <a:ea typeface="+mn-ea"/>
                <a:cs typeface="+mn-cs"/>
              </a:rPr>
              <a:t>Regres za godišnji odmor</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hr-HR" sz="1900" b="1" kern="0" dirty="0" smtClean="0">
                <a:latin typeface="+mn-lt"/>
              </a:rPr>
              <a:t>      - </a:t>
            </a:r>
            <a:r>
              <a:rPr lang="hr-HR" sz="1900" b="1" u="sng" kern="0" dirty="0" smtClean="0">
                <a:latin typeface="+mn-lt"/>
              </a:rPr>
              <a:t>Jubilarne nagrade</a:t>
            </a:r>
            <a:endParaRPr kumimoji="0" lang="hr-HR" sz="1900" b="1" i="0" u="sng"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hr-HR" sz="1900" b="1" i="0" strike="noStrike" kern="0" cap="none" spc="0" normalizeH="0" noProof="0" dirty="0" smtClean="0">
                <a:ln>
                  <a:noFill/>
                </a:ln>
                <a:solidFill>
                  <a:schemeClr val="tx1"/>
                </a:solidFill>
                <a:effectLst/>
                <a:uLnTx/>
                <a:uFillTx/>
                <a:latin typeface="+mn-lt"/>
                <a:ea typeface="+mn-ea"/>
                <a:cs typeface="+mn-cs"/>
              </a:rPr>
              <a:t> </a:t>
            </a:r>
            <a:r>
              <a:rPr kumimoji="0" lang="hr-HR" sz="1900" i="0" strike="noStrike" kern="0" cap="none" spc="0" normalizeH="0" noProof="0" dirty="0" smtClean="0">
                <a:ln>
                  <a:noFill/>
                </a:ln>
                <a:solidFill>
                  <a:schemeClr val="tx1"/>
                </a:solidFill>
                <a:effectLst/>
                <a:uLnTx/>
                <a:uFillTx/>
                <a:latin typeface="+mn-lt"/>
                <a:ea typeface="+mn-ea"/>
                <a:cs typeface="+mn-cs"/>
              </a:rPr>
              <a:t>     Lični odbitak (</a:t>
            </a:r>
            <a:r>
              <a:rPr kumimoji="0" lang="hr-HR" sz="1900" b="1" i="0" strike="noStrike" kern="0" cap="none" spc="0" normalizeH="0" noProof="0" dirty="0" smtClean="0">
                <a:ln>
                  <a:noFill/>
                </a:ln>
                <a:solidFill>
                  <a:schemeClr val="tx1"/>
                </a:solidFill>
                <a:effectLst/>
                <a:uLnTx/>
                <a:uFillTx/>
                <a:latin typeface="+mn-lt"/>
                <a:ea typeface="+mn-ea"/>
                <a:cs typeface="+mn-cs"/>
              </a:rPr>
              <a:t>800 KM </a:t>
            </a:r>
            <a:r>
              <a:rPr kumimoji="0" lang="hr-HR" sz="1900" i="0" strike="noStrike" kern="0" cap="none" spc="0" normalizeH="0" noProof="0" dirty="0" smtClean="0">
                <a:ln>
                  <a:noFill/>
                </a:ln>
                <a:solidFill>
                  <a:schemeClr val="tx1"/>
                </a:solidFill>
                <a:effectLst/>
                <a:uLnTx/>
                <a:uFillTx/>
                <a:latin typeface="+mn-lt"/>
                <a:ea typeface="+mn-ea"/>
                <a:cs typeface="+mn-cs"/>
              </a:rPr>
              <a:t>mjesečno tj 9.600 godišnje fiksno bez obzira </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hr-HR" sz="1900" kern="0" dirty="0" smtClean="0">
                <a:latin typeface="+mn-lt"/>
              </a:rPr>
              <a:t>      na broj uzdržavanih članova obitelji).</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hr-HR" sz="1900" i="0" strike="noStrike" kern="0" cap="none" spc="0" normalizeH="0" baseline="0" noProof="0" dirty="0" smtClean="0">
                <a:ln>
                  <a:noFill/>
                </a:ln>
                <a:solidFill>
                  <a:schemeClr val="tx1"/>
                </a:solidFill>
                <a:effectLst/>
                <a:uLnTx/>
                <a:uFillTx/>
                <a:latin typeface="+mn-lt"/>
                <a:ea typeface="+mn-ea"/>
                <a:cs typeface="+mn-cs"/>
              </a:rPr>
              <a:t>      -0% do iznosa 800</a:t>
            </a:r>
            <a:r>
              <a:rPr kumimoji="0" lang="hr-HR" sz="1900" i="0" strike="noStrike" kern="0" cap="none" spc="0" normalizeH="0" noProof="0" dirty="0" smtClean="0">
                <a:ln>
                  <a:noFill/>
                </a:ln>
                <a:solidFill>
                  <a:schemeClr val="tx1"/>
                </a:solidFill>
                <a:effectLst/>
                <a:uLnTx/>
                <a:uFillTx/>
                <a:latin typeface="+mn-lt"/>
                <a:ea typeface="+mn-ea"/>
                <a:cs typeface="+mn-cs"/>
              </a:rPr>
              <a:t> KM mjesečno</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hr-HR" sz="1900" kern="0" baseline="0" dirty="0" smtClean="0">
                <a:latin typeface="+mn-lt"/>
              </a:rPr>
              <a:t>      -13%</a:t>
            </a:r>
            <a:r>
              <a:rPr lang="hr-HR" sz="1900" kern="0" dirty="0" smtClean="0">
                <a:latin typeface="+mn-lt"/>
              </a:rPr>
              <a:t> na razliku iznad 800 KM mjesečno</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hr-HR" sz="1900" kern="0" dirty="0" smtClean="0">
                <a:latin typeface="+mn-lt"/>
              </a:rPr>
              <a:t>       Najniža plaća za 2020 godinu bi  iznosi </a:t>
            </a:r>
            <a:r>
              <a:rPr lang="hr-HR" sz="1900" b="1" kern="0" dirty="0" smtClean="0">
                <a:latin typeface="+mn-lt"/>
              </a:rPr>
              <a:t>cca 540 do 560 KM</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hr-HR" sz="1900" b="1" i="0"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lang="hr-HR" sz="1900" b="1" kern="0" dirty="0" smtClean="0">
              <a:latin typeface="+mn-lt"/>
            </a:endParaRP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hr-HR" sz="1900" b="1" i="0"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US" sz="1900" b="1" i="0"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Seminar sindikalnim povjerenicima          Suzana Petrović</a:t>
            </a:r>
            <a:endParaRPr lang="en-US"/>
          </a:p>
        </p:txBody>
      </p:sp>
      <p:graphicFrame>
        <p:nvGraphicFramePr>
          <p:cNvPr id="11" name="Table 10"/>
          <p:cNvGraphicFramePr>
            <a:graphicFrameLocks noGrp="1"/>
          </p:cNvGraphicFramePr>
          <p:nvPr/>
        </p:nvGraphicFramePr>
        <p:xfrm>
          <a:off x="928661" y="1071549"/>
          <a:ext cx="7000927" cy="4500590"/>
        </p:xfrm>
        <a:graphic>
          <a:graphicData uri="http://schemas.openxmlformats.org/drawingml/2006/table">
            <a:tbl>
              <a:tblPr/>
              <a:tblGrid>
                <a:gridCol w="773383"/>
                <a:gridCol w="773383"/>
                <a:gridCol w="773383"/>
                <a:gridCol w="1039232"/>
                <a:gridCol w="1256746"/>
                <a:gridCol w="1002980"/>
                <a:gridCol w="773383"/>
                <a:gridCol w="608437"/>
              </a:tblGrid>
              <a:tr h="327032">
                <a:tc gridSpan="8">
                  <a:txBody>
                    <a:bodyPr/>
                    <a:lstStyle/>
                    <a:p>
                      <a:pPr algn="ctr" fontAlgn="b"/>
                      <a:r>
                        <a:rPr lang="bs-Latn-BA" sz="1200" b="1" i="0" u="none" strike="noStrike">
                          <a:solidFill>
                            <a:srgbClr val="000000"/>
                          </a:solidFill>
                          <a:latin typeface="Calibri"/>
                        </a:rPr>
                        <a:t>Izračun plaće 1050 KM</a:t>
                      </a:r>
                    </a:p>
                  </a:txBody>
                  <a:tcPr marL="9525" marR="9525" marT="9525" marB="0" anchor="b">
                    <a:lnL>
                      <a:noFill/>
                    </a:lnL>
                    <a:lnR>
                      <a:noFill/>
                    </a:lnR>
                    <a:lnT>
                      <a:noFill/>
                    </a:lnT>
                    <a:lnB>
                      <a:noFill/>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r>
              <a:tr h="327032">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311460">
                <a:tc rowSpan="2" gridSpan="4">
                  <a:txBody>
                    <a:bodyPr/>
                    <a:lstStyle/>
                    <a:p>
                      <a:pPr algn="ctr" fontAlgn="b"/>
                      <a:r>
                        <a:rPr lang="bs-Latn-BA" sz="1100" b="0" i="0" u="none" strike="noStrike">
                          <a:solidFill>
                            <a:srgbClr val="000000"/>
                          </a:solidFill>
                          <a:latin typeface="Calibri"/>
                        </a:rPr>
                        <a:t>Iznos dosadašnje bruto plaće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hMerge="1">
                  <a:txBody>
                    <a:bodyPr/>
                    <a:lstStyle/>
                    <a:p>
                      <a:endParaRPr lang="bs-Latn-BA"/>
                    </a:p>
                  </a:txBody>
                  <a:tcPr/>
                </a:tc>
                <a:tc rowSpan="2" hMerge="1">
                  <a:txBody>
                    <a:bodyPr/>
                    <a:lstStyle/>
                    <a:p>
                      <a:endParaRPr lang="bs-Latn-BA"/>
                    </a:p>
                  </a:txBody>
                  <a:tcPr/>
                </a:tc>
                <a:tc rowSpan="2" hMerge="1">
                  <a:txBody>
                    <a:bodyPr/>
                    <a:lstStyle/>
                    <a:p>
                      <a:endParaRPr lang="bs-Latn-BA"/>
                    </a:p>
                  </a:txBody>
                  <a:tcPr/>
                </a:tc>
                <a:tc>
                  <a:txBody>
                    <a:bodyPr/>
                    <a:lstStyle/>
                    <a:p>
                      <a:pPr algn="l" fontAlgn="b"/>
                      <a:r>
                        <a:rPr lang="bs-Latn-BA" sz="1100" b="0" i="0" u="none" strike="noStrike">
                          <a:solidFill>
                            <a:srgbClr val="000000"/>
                          </a:solidFill>
                          <a:latin typeface="Calibri"/>
                        </a:rPr>
                        <a:t>Sadašnje stope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Nove stope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Trenutno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Prijedlog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032">
                <a:tc gridSpan="4" vMerge="1">
                  <a:txBody>
                    <a:bodyPr/>
                    <a:lstStyle/>
                    <a:p>
                      <a:endParaRPr lang="bs-Latn-BA"/>
                    </a:p>
                  </a:txBody>
                  <a:tcPr/>
                </a:tc>
                <a:tc hMerge="1" vMerge="1">
                  <a:txBody>
                    <a:bodyPr/>
                    <a:lstStyle/>
                    <a:p>
                      <a:endParaRPr lang="bs-Latn-BA"/>
                    </a:p>
                  </a:txBody>
                  <a:tcPr/>
                </a:tc>
                <a:tc hMerge="1" vMerge="1">
                  <a:txBody>
                    <a:bodyPr/>
                    <a:lstStyle/>
                    <a:p>
                      <a:endParaRPr lang="bs-Latn-BA"/>
                    </a:p>
                  </a:txBody>
                  <a:tcPr/>
                </a:tc>
                <a:tc hMerge="1" v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1642,51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1.611,00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27032">
                <a:tc gridSpan="4">
                  <a:txBody>
                    <a:bodyPr/>
                    <a:lstStyle/>
                    <a:p>
                      <a:pPr algn="ctr" fontAlgn="b"/>
                      <a:r>
                        <a:rPr lang="bs-Latn-BA" sz="1200" b="0" i="0" u="none" strike="noStrike">
                          <a:solidFill>
                            <a:srgbClr val="000000"/>
                          </a:solidFill>
                          <a:latin typeface="Calibri"/>
                        </a:rPr>
                        <a:t> Doprinosi Penzijsko invalidsko osiguranje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bs-Latn-BA" sz="1200" b="0"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279,23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289,98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27032">
                <a:tc gridSpan="4">
                  <a:txBody>
                    <a:bodyPr/>
                    <a:lstStyle/>
                    <a:p>
                      <a:pPr algn="l" fontAlgn="b"/>
                      <a:r>
                        <a:rPr lang="bs-Latn-BA" sz="1200" b="0" i="0" u="none" strike="noStrike">
                          <a:solidFill>
                            <a:srgbClr val="000000"/>
                          </a:solidFill>
                          <a:latin typeface="Calibri"/>
                        </a:rPr>
                        <a:t> Doprinosi Zdravstveno osiguranje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bs-Latn-BA" sz="1200" b="0" i="0" u="none" strike="noStrike">
                          <a:solidFill>
                            <a:srgbClr val="000000"/>
                          </a:solidFill>
                          <a:latin typeface="Calibri"/>
                        </a:rPr>
                        <a:t>13,50%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205,31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217,49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42606">
                <a:tc gridSpan="4">
                  <a:txBody>
                    <a:bodyPr/>
                    <a:lstStyle/>
                    <a:p>
                      <a:pPr algn="l" fontAlgn="b"/>
                      <a:r>
                        <a:rPr lang="bs-Latn-BA" sz="1200" b="0" i="0" u="none" strike="noStrike">
                          <a:solidFill>
                            <a:srgbClr val="000000"/>
                          </a:solidFill>
                          <a:latin typeface="Calibri"/>
                        </a:rPr>
                        <a:t> Doprinosi zapošljavanje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bs-Latn-BA" sz="1200" b="0" i="0" u="none" strike="noStrike">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24,64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16,11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27032">
                <a:tc gridSpan="4">
                  <a:txBody>
                    <a:bodyPr/>
                    <a:lstStyle/>
                    <a:p>
                      <a:pPr algn="l" fontAlgn="b"/>
                      <a:r>
                        <a:rPr lang="bs-Latn-BA" sz="1100" b="0" i="0" u="none" strike="noStrike" dirty="0">
                          <a:solidFill>
                            <a:srgbClr val="000000"/>
                          </a:solidFill>
                          <a:latin typeface="Calibri"/>
                        </a:rPr>
                        <a:t>Ukupno doprinosi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100" b="0" i="0" u="none" strike="noStrike">
                          <a:solidFill>
                            <a:srgbClr val="000000"/>
                          </a:solidFill>
                          <a:latin typeface="Calibri"/>
                        </a:rPr>
                        <a:t>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32.5%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509,18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523,58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11460">
                <a:tc gridSpan="4">
                  <a:txBody>
                    <a:bodyPr/>
                    <a:lstStyle/>
                    <a:p>
                      <a:pPr algn="l" fontAlgn="b"/>
                      <a:r>
                        <a:rPr lang="bs-Latn-BA" sz="1100" b="0" i="0" u="none" strike="noStrike">
                          <a:solidFill>
                            <a:srgbClr val="000000"/>
                          </a:solidFill>
                          <a:latin typeface="Calibri"/>
                        </a:rPr>
                        <a:t>Doprinosi na plaću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100" b="0" i="0" u="none" strike="noStrike">
                          <a:solidFill>
                            <a:srgbClr val="000000"/>
                          </a:solidFill>
                          <a:latin typeface="Calibri"/>
                        </a:rPr>
                        <a:t>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172,46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11460">
                <a:tc gridSpan="4">
                  <a:txBody>
                    <a:bodyPr/>
                    <a:lstStyle/>
                    <a:p>
                      <a:pPr algn="l" fontAlgn="b"/>
                      <a:r>
                        <a:rPr lang="bs-Latn-BA" sz="1100" b="0" i="0" u="none" strike="noStrike">
                          <a:solidFill>
                            <a:srgbClr val="000000"/>
                          </a:solidFill>
                          <a:latin typeface="Calibri"/>
                        </a:rPr>
                        <a:t>Neto plaća prije poreza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1133,33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1087,43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11460">
                <a:tc gridSpan="2">
                  <a:txBody>
                    <a:bodyPr/>
                    <a:lstStyle/>
                    <a:p>
                      <a:pPr algn="l" fontAlgn="b"/>
                      <a:r>
                        <a:rPr lang="bs-Latn-BA" sz="1100" b="0" i="0" u="none" strike="noStrike">
                          <a:solidFill>
                            <a:srgbClr val="000000"/>
                          </a:solidFill>
                          <a:latin typeface="Calibri"/>
                        </a:rPr>
                        <a:t>Iznos odbitka</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800,00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11460">
                <a:tc gridSpan="4">
                  <a:txBody>
                    <a:bodyPr/>
                    <a:lstStyle/>
                    <a:p>
                      <a:pPr algn="l" fontAlgn="b"/>
                      <a:r>
                        <a:rPr lang="pl-PL" sz="1100" b="0" i="0" u="none" strike="noStrike">
                          <a:solidFill>
                            <a:srgbClr val="000000"/>
                          </a:solidFill>
                          <a:latin typeface="Calibri"/>
                        </a:rPr>
                        <a:t>Osnovica  za obračun poreza na dohodak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833,33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287,43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11460">
                <a:tc gridSpan="4">
                  <a:txBody>
                    <a:bodyPr/>
                    <a:lstStyle/>
                    <a:p>
                      <a:pPr algn="l" fontAlgn="b"/>
                      <a:r>
                        <a:rPr lang="bs-Latn-BA" sz="1100" b="0" i="0" u="none" strike="noStrike">
                          <a:solidFill>
                            <a:srgbClr val="000000"/>
                          </a:solidFill>
                          <a:latin typeface="Calibri"/>
                        </a:rPr>
                        <a:t>Porez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83,33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37,37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27032">
                <a:tc gridSpan="4">
                  <a:txBody>
                    <a:bodyPr/>
                    <a:lstStyle/>
                    <a:p>
                      <a:pPr algn="l" fontAlgn="b"/>
                      <a:r>
                        <a:rPr lang="bs-Latn-BA" sz="1100" b="0" i="0" u="none" strike="noStrike">
                          <a:solidFill>
                            <a:srgbClr val="000000"/>
                          </a:solidFill>
                          <a:latin typeface="Calibri"/>
                        </a:rPr>
                        <a:t>Neto nakon poreza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1050,00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dirty="0">
                          <a:solidFill>
                            <a:srgbClr val="000000"/>
                          </a:solidFill>
                          <a:latin typeface="Calibri"/>
                        </a:rPr>
                        <a:t>1050,06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r-Latn-CS" dirty="0" smtClean="0"/>
              <a:t>DEFINIRANJE</a:t>
            </a:r>
            <a:endParaRPr lang="en-US" dirty="0"/>
          </a:p>
        </p:txBody>
      </p:sp>
      <p:sp>
        <p:nvSpPr>
          <p:cNvPr id="7171" name="Rectangle 3"/>
          <p:cNvSpPr>
            <a:spLocks noGrp="1" noChangeArrowheads="1"/>
          </p:cNvSpPr>
          <p:nvPr>
            <p:ph type="body" idx="1"/>
          </p:nvPr>
        </p:nvSpPr>
        <p:spPr>
          <a:xfrm>
            <a:off x="457200" y="1600200"/>
            <a:ext cx="8229600" cy="4972072"/>
          </a:xfrm>
        </p:spPr>
        <p:txBody>
          <a:bodyPr/>
          <a:lstStyle/>
          <a:p>
            <a:pPr algn="just">
              <a:buNone/>
            </a:pPr>
            <a:r>
              <a:rPr lang="sr-Latn-CS" sz="1900" dirty="0"/>
              <a:t>• </a:t>
            </a:r>
            <a:r>
              <a:rPr lang="sr-Latn-CS" sz="1900" dirty="0" smtClean="0"/>
              <a:t> U </a:t>
            </a:r>
            <a:r>
              <a:rPr lang="sr-Latn-CS" sz="1900" dirty="0"/>
              <a:t>neprofitne organizacije spadaju: udruženja/udruge građana, razne neprofitne agencije, savezi, komore, vjerske zajednice, političke stranke, fondacije, humanitarne organizacije i dr....</a:t>
            </a:r>
          </a:p>
          <a:p>
            <a:pPr algn="just">
              <a:buNone/>
            </a:pPr>
            <a:r>
              <a:rPr lang="sr-Latn-CS" sz="1900" dirty="0"/>
              <a:t> • Neprofitne </a:t>
            </a:r>
            <a:r>
              <a:rPr lang="sr-Latn-CS" sz="1900" dirty="0" smtClean="0"/>
              <a:t>organizacije, </a:t>
            </a:r>
            <a:r>
              <a:rPr lang="sr-Latn-CS" sz="1900" dirty="0"/>
              <a:t>osnivanjem i upisom u odgovarajući registar (koji se vodi kod ministarstva pravde), u skladu sa odredbama važećih zakona, stiču svojstvo pravnog lica </a:t>
            </a:r>
          </a:p>
          <a:p>
            <a:pPr>
              <a:buNone/>
            </a:pPr>
            <a:r>
              <a:rPr lang="sr-Latn-CS" sz="1900" dirty="0"/>
              <a:t>• </a:t>
            </a:r>
            <a:r>
              <a:rPr lang="sr-Latn-CS" sz="1900" dirty="0" smtClean="0"/>
              <a:t>  Nemaju </a:t>
            </a:r>
            <a:r>
              <a:rPr lang="sr-Latn-CS" sz="1900" dirty="0"/>
              <a:t>za cilj povećanje kapitala </a:t>
            </a:r>
          </a:p>
          <a:p>
            <a:pPr algn="just">
              <a:buNone/>
            </a:pPr>
            <a:r>
              <a:rPr lang="sr-Latn-CS" sz="1900" dirty="0"/>
              <a:t>• </a:t>
            </a:r>
            <a:r>
              <a:rPr lang="sr-Latn-CS" sz="1900" dirty="0" smtClean="0"/>
              <a:t> Neprofitne </a:t>
            </a:r>
            <a:r>
              <a:rPr lang="sr-Latn-CS" sz="1900" dirty="0"/>
              <a:t>organizacije se ne formiraju da bi ostvarivale profit, a ako i ostvaruju višak prihoda, ne ulažu ga u uvećanje kapitala ili raspored vlasnicima /osnivačima, već u dalji razvoj vlastite neprofitne djelatnosti i u različite druge društveno korisne aktivnosti i svrhe </a:t>
            </a:r>
          </a:p>
          <a:p>
            <a:pPr algn="just">
              <a:buNone/>
            </a:pPr>
            <a:r>
              <a:rPr lang="sr-Latn-CS" sz="1900" dirty="0"/>
              <a:t>• </a:t>
            </a:r>
            <a:r>
              <a:rPr lang="sr-Latn-CS" sz="1900" b="1" u="sng" dirty="0"/>
              <a:t>Obavezni su voditi svoje računovodstvo (evidentirati svoje poslovanje kroz poslovne knjige) i sačinjavati i podnositi svoje godišnje finansijske izvještaje.</a:t>
            </a:r>
          </a:p>
          <a:p>
            <a:endParaRPr lang="sr-Latn-CS" sz="1400" dirty="0"/>
          </a:p>
          <a:p>
            <a:endParaRPr lang="sr-Latn-CS" sz="1400" dirty="0"/>
          </a:p>
          <a:p>
            <a:endParaRPr lang="sr-Latn-CS" sz="1400" dirty="0"/>
          </a:p>
          <a:p>
            <a:endParaRPr lang="sr-Latn-CS" sz="1400" dirty="0"/>
          </a:p>
          <a:p>
            <a:endParaRPr lang="sr-Latn-CS" sz="1400" dirty="0"/>
          </a:p>
          <a:p>
            <a:endParaRPr lang="sr-Latn-CS" sz="1400" dirty="0"/>
          </a:p>
          <a:p>
            <a:pPr>
              <a:buNone/>
            </a:pPr>
            <a:endParaRPr lang="sr-Latn-CS" sz="14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Seminar sindikalnim povjerenicima          Suzana Petrović</a:t>
            </a:r>
            <a:endParaRPr lang="en-US"/>
          </a:p>
        </p:txBody>
      </p:sp>
      <p:graphicFrame>
        <p:nvGraphicFramePr>
          <p:cNvPr id="5" name="Table 4"/>
          <p:cNvGraphicFramePr>
            <a:graphicFrameLocks noGrp="1"/>
          </p:cNvGraphicFramePr>
          <p:nvPr/>
        </p:nvGraphicFramePr>
        <p:xfrm>
          <a:off x="771896" y="1142991"/>
          <a:ext cx="7300565" cy="4500586"/>
        </p:xfrm>
        <a:graphic>
          <a:graphicData uri="http://schemas.openxmlformats.org/drawingml/2006/table">
            <a:tbl>
              <a:tblPr/>
              <a:tblGrid>
                <a:gridCol w="837535"/>
                <a:gridCol w="837535"/>
                <a:gridCol w="837535"/>
                <a:gridCol w="837535"/>
                <a:gridCol w="1321735"/>
                <a:gridCol w="953620"/>
                <a:gridCol w="837535"/>
                <a:gridCol w="837535"/>
              </a:tblGrid>
              <a:tr h="307457">
                <a:tc gridSpan="8">
                  <a:txBody>
                    <a:bodyPr/>
                    <a:lstStyle/>
                    <a:p>
                      <a:pPr algn="ctr" fontAlgn="b"/>
                      <a:r>
                        <a:rPr lang="pl-PL" sz="1200" b="1" i="0" u="none" strike="noStrike" dirty="0">
                          <a:solidFill>
                            <a:srgbClr val="000000"/>
                          </a:solidFill>
                          <a:latin typeface="Calibri"/>
                        </a:rPr>
                        <a:t>Izračun plaće 1050 +TO 200KM</a:t>
                      </a:r>
                    </a:p>
                  </a:txBody>
                  <a:tcPr marL="9525" marR="9525" marT="9525" marB="0" anchor="b">
                    <a:lnL>
                      <a:noFill/>
                    </a:lnL>
                    <a:lnR>
                      <a:noFill/>
                    </a:lnR>
                    <a:lnT>
                      <a:noFill/>
                    </a:lnT>
                    <a:lnB>
                      <a:noFill/>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r>
              <a:tr h="307457">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bs-Latn-BA" sz="1100" b="0" i="0" u="none" strike="noStrike">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92816">
                <a:tc rowSpan="2" gridSpan="4">
                  <a:txBody>
                    <a:bodyPr/>
                    <a:lstStyle/>
                    <a:p>
                      <a:pPr algn="ctr" fontAlgn="b"/>
                      <a:r>
                        <a:rPr lang="bs-Latn-BA" sz="1100" b="0" i="0" u="none" strike="noStrike">
                          <a:solidFill>
                            <a:srgbClr val="000000"/>
                          </a:solidFill>
                          <a:latin typeface="Calibri"/>
                        </a:rPr>
                        <a:t>Iznos dosadašnje bruto plaće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hMerge="1">
                  <a:txBody>
                    <a:bodyPr/>
                    <a:lstStyle/>
                    <a:p>
                      <a:endParaRPr lang="bs-Latn-BA"/>
                    </a:p>
                  </a:txBody>
                  <a:tcPr/>
                </a:tc>
                <a:tc rowSpan="2" hMerge="1">
                  <a:txBody>
                    <a:bodyPr/>
                    <a:lstStyle/>
                    <a:p>
                      <a:endParaRPr lang="bs-Latn-BA"/>
                    </a:p>
                  </a:txBody>
                  <a:tcPr/>
                </a:tc>
                <a:tc rowSpan="2" hMerge="1">
                  <a:txBody>
                    <a:bodyPr/>
                    <a:lstStyle/>
                    <a:p>
                      <a:endParaRPr lang="bs-Latn-BA"/>
                    </a:p>
                  </a:txBody>
                  <a:tcPr/>
                </a:tc>
                <a:tc>
                  <a:txBody>
                    <a:bodyPr/>
                    <a:lstStyle/>
                    <a:p>
                      <a:pPr algn="l" fontAlgn="b"/>
                      <a:r>
                        <a:rPr lang="bs-Latn-BA" sz="1100" b="0" i="0" u="none" strike="noStrike">
                          <a:solidFill>
                            <a:srgbClr val="000000"/>
                          </a:solidFill>
                          <a:latin typeface="Calibri"/>
                        </a:rPr>
                        <a:t>Sadašnje stope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Nove stope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Trenutno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Prijedlog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457">
                <a:tc gridSpan="4" vMerge="1">
                  <a:txBody>
                    <a:bodyPr/>
                    <a:lstStyle/>
                    <a:p>
                      <a:endParaRPr lang="bs-Latn-BA"/>
                    </a:p>
                  </a:txBody>
                  <a:tcPr/>
                </a:tc>
                <a:tc hMerge="1" vMerge="1">
                  <a:txBody>
                    <a:bodyPr/>
                    <a:lstStyle/>
                    <a:p>
                      <a:endParaRPr lang="bs-Latn-BA"/>
                    </a:p>
                  </a:txBody>
                  <a:tcPr/>
                </a:tc>
                <a:tc hMerge="1" vMerge="1">
                  <a:txBody>
                    <a:bodyPr/>
                    <a:lstStyle/>
                    <a:p>
                      <a:endParaRPr lang="bs-Latn-BA"/>
                    </a:p>
                  </a:txBody>
                  <a:tcPr/>
                </a:tc>
                <a:tc hMerge="1" v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1.952,00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76849">
                <a:tc gridSpan="4">
                  <a:txBody>
                    <a:bodyPr/>
                    <a:lstStyle/>
                    <a:p>
                      <a:pPr algn="ctr" fontAlgn="b"/>
                      <a:r>
                        <a:rPr lang="bs-Latn-BA" sz="1200" b="0" i="0" u="none" strike="noStrike">
                          <a:solidFill>
                            <a:srgbClr val="000000"/>
                          </a:solidFill>
                          <a:latin typeface="Calibri"/>
                        </a:rPr>
                        <a:t> Doprinosi Penzijsko invalidsko osiguranje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bs-Latn-BA" sz="1200" b="0" i="0" u="none" strike="noStrike">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334,05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351,36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07457">
                <a:tc gridSpan="4">
                  <a:txBody>
                    <a:bodyPr/>
                    <a:lstStyle/>
                    <a:p>
                      <a:pPr algn="l" fontAlgn="b"/>
                      <a:r>
                        <a:rPr lang="bs-Latn-BA" sz="1200" b="0" i="0" u="none" strike="noStrike">
                          <a:solidFill>
                            <a:srgbClr val="000000"/>
                          </a:solidFill>
                          <a:latin typeface="Calibri"/>
                        </a:rPr>
                        <a:t> Doprinosi Zdravstveno osiguranje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bs-Latn-BA" sz="1200" b="0" i="0" u="none" strike="noStrike">
                          <a:solidFill>
                            <a:srgbClr val="000000"/>
                          </a:solidFill>
                          <a:latin typeface="Calibri"/>
                        </a:rPr>
                        <a:t>13,50%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245,63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263,52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22099">
                <a:tc gridSpan="4">
                  <a:txBody>
                    <a:bodyPr/>
                    <a:lstStyle/>
                    <a:p>
                      <a:pPr algn="l" fontAlgn="b"/>
                      <a:r>
                        <a:rPr lang="bs-Latn-BA" sz="1200" b="0" i="0" u="none" strike="noStrike">
                          <a:solidFill>
                            <a:srgbClr val="000000"/>
                          </a:solidFill>
                          <a:latin typeface="Calibri"/>
                        </a:rPr>
                        <a:t> Doprinosi zapošljavanje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dirty="0">
                          <a:solidFill>
                            <a:srgbClr val="000000"/>
                          </a:solidFill>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bs-Latn-BA" sz="12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29,48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19,52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07457">
                <a:tc gridSpan="4">
                  <a:txBody>
                    <a:bodyPr/>
                    <a:lstStyle/>
                    <a:p>
                      <a:pPr algn="l" fontAlgn="b"/>
                      <a:r>
                        <a:rPr lang="bs-Latn-BA" sz="1100" b="0" i="0" u="none" strike="noStrike">
                          <a:solidFill>
                            <a:srgbClr val="000000"/>
                          </a:solidFill>
                          <a:latin typeface="Calibri"/>
                        </a:rPr>
                        <a:t>Ukupno doprinosi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100" b="0" i="0" u="none" strike="noStrike">
                          <a:solidFill>
                            <a:srgbClr val="000000"/>
                          </a:solidFill>
                          <a:latin typeface="Calibri"/>
                        </a:rPr>
                        <a:t>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32.5%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609,15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634,40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92816">
                <a:tc gridSpan="4">
                  <a:txBody>
                    <a:bodyPr/>
                    <a:lstStyle/>
                    <a:p>
                      <a:pPr algn="l" fontAlgn="b"/>
                      <a:r>
                        <a:rPr lang="bs-Latn-BA" sz="1100" b="0" i="0" u="none" strike="noStrike">
                          <a:solidFill>
                            <a:srgbClr val="000000"/>
                          </a:solidFill>
                          <a:latin typeface="Calibri"/>
                        </a:rPr>
                        <a:t>Doprinosi na plaću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100" b="0" i="0" u="none" strike="noStrike">
                          <a:solidFill>
                            <a:srgbClr val="000000"/>
                          </a:solidFill>
                          <a:latin typeface="Calibri"/>
                        </a:rPr>
                        <a:t>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206,33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92816">
                <a:tc gridSpan="4">
                  <a:txBody>
                    <a:bodyPr/>
                    <a:lstStyle/>
                    <a:p>
                      <a:pPr algn="l" fontAlgn="b"/>
                      <a:r>
                        <a:rPr lang="bs-Latn-BA" sz="1100" b="0" i="0" u="none" strike="noStrike">
                          <a:solidFill>
                            <a:srgbClr val="000000"/>
                          </a:solidFill>
                          <a:latin typeface="Calibri"/>
                        </a:rPr>
                        <a:t>Neto plaća prije poreza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1355,85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1317,60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92816">
                <a:tc gridSpan="2">
                  <a:txBody>
                    <a:bodyPr/>
                    <a:lstStyle/>
                    <a:p>
                      <a:pPr algn="l" fontAlgn="b"/>
                      <a:r>
                        <a:rPr lang="bs-Latn-BA" sz="1100" b="0" i="0" u="none" strike="noStrike">
                          <a:solidFill>
                            <a:srgbClr val="000000"/>
                          </a:solidFill>
                          <a:latin typeface="Calibri"/>
                        </a:rPr>
                        <a:t>Iznos odbitka</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800,00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92816">
                <a:tc gridSpan="4">
                  <a:txBody>
                    <a:bodyPr/>
                    <a:lstStyle/>
                    <a:p>
                      <a:pPr algn="l" fontAlgn="b"/>
                      <a:r>
                        <a:rPr lang="pl-PL" sz="1100" b="0" i="0" u="none" strike="noStrike">
                          <a:solidFill>
                            <a:srgbClr val="000000"/>
                          </a:solidFill>
                          <a:latin typeface="Calibri"/>
                        </a:rPr>
                        <a:t>Osnovica  za obračun poreza na dohodak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1055,85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517,60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92816">
                <a:tc gridSpan="4">
                  <a:txBody>
                    <a:bodyPr/>
                    <a:lstStyle/>
                    <a:p>
                      <a:pPr algn="l" fontAlgn="b"/>
                      <a:r>
                        <a:rPr lang="bs-Latn-BA" sz="1100" b="0" i="0" u="none" strike="noStrike">
                          <a:solidFill>
                            <a:srgbClr val="000000"/>
                          </a:solidFill>
                          <a:latin typeface="Calibri"/>
                        </a:rPr>
                        <a:t>Porez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105,59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100" b="0" i="0" u="none" strike="noStrike">
                          <a:solidFill>
                            <a:srgbClr val="000000"/>
                          </a:solidFill>
                          <a:latin typeface="Calibri"/>
                        </a:rPr>
                        <a:t>67,29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07457">
                <a:tc gridSpan="4">
                  <a:txBody>
                    <a:bodyPr/>
                    <a:lstStyle/>
                    <a:p>
                      <a:pPr algn="l" fontAlgn="b"/>
                      <a:r>
                        <a:rPr lang="bs-Latn-BA" sz="1100" b="0" i="0" u="none" strike="noStrike">
                          <a:solidFill>
                            <a:srgbClr val="000000"/>
                          </a:solidFill>
                          <a:latin typeface="Calibri"/>
                        </a:rPr>
                        <a:t>Neto nakon poreza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bs-Latn-BA"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bs-Latn-BA" sz="1100" b="0" i="0" u="none" strike="noStrike">
                          <a:solidFill>
                            <a:srgbClr val="000000"/>
                          </a:solidFill>
                          <a:latin typeface="Calibri"/>
                        </a:rPr>
                        <a:t>1250,27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bs-Latn-BA" sz="1100" b="0" i="0" u="none" strike="noStrike" dirty="0">
                          <a:solidFill>
                            <a:srgbClr val="000000"/>
                          </a:solidFill>
                          <a:latin typeface="Calibri"/>
                        </a:rPr>
                        <a:t>1250,31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Seminar sindikalnim povjerenicima          Suzana Petrović</a:t>
            </a:r>
            <a:endParaRPr lang="en-US"/>
          </a:p>
        </p:txBody>
      </p:sp>
      <p:graphicFrame>
        <p:nvGraphicFramePr>
          <p:cNvPr id="6" name="Table 5"/>
          <p:cNvGraphicFramePr>
            <a:graphicFrameLocks noGrp="1"/>
          </p:cNvGraphicFramePr>
          <p:nvPr/>
        </p:nvGraphicFramePr>
        <p:xfrm>
          <a:off x="857224" y="1071538"/>
          <a:ext cx="7429552" cy="4786353"/>
        </p:xfrm>
        <a:graphic>
          <a:graphicData uri="http://schemas.openxmlformats.org/drawingml/2006/table">
            <a:tbl>
              <a:tblPr/>
              <a:tblGrid>
                <a:gridCol w="305002"/>
                <a:gridCol w="750776"/>
                <a:gridCol w="750776"/>
                <a:gridCol w="750776"/>
                <a:gridCol w="1255203"/>
                <a:gridCol w="1282576"/>
                <a:gridCol w="1047958"/>
                <a:gridCol w="641288"/>
                <a:gridCol w="645197"/>
              </a:tblGrid>
              <a:tr h="358208">
                <a:tc gridSpan="9">
                  <a:txBody>
                    <a:bodyPr/>
                    <a:lstStyle/>
                    <a:p>
                      <a:pPr algn="ctr" fontAlgn="b"/>
                      <a:r>
                        <a:rPr lang="pl-PL" sz="1200" b="1" i="0" u="none" strike="noStrike" dirty="0">
                          <a:latin typeface="Arial"/>
                        </a:rPr>
                        <a:t>Obračun naknada po osnovu ugovora o djelu</a:t>
                      </a:r>
                    </a:p>
                  </a:txBody>
                  <a:tcPr marL="9525" marR="9525" marT="9525" marB="0" anchor="b">
                    <a:lnL>
                      <a:noFill/>
                    </a:lnL>
                    <a:lnR>
                      <a:noFill/>
                    </a:lnR>
                    <a:lnT>
                      <a:noFill/>
                    </a:lnT>
                    <a:lnB>
                      <a:noFill/>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r>
              <a:tr h="289979">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c>
                  <a:txBody>
                    <a:bodyPr/>
                    <a:lstStyle/>
                    <a:p>
                      <a:pPr algn="l" fontAlgn="b"/>
                      <a:endParaRPr lang="bs-Latn-BA" sz="1000" b="0" i="0" u="none" strike="noStrike">
                        <a:latin typeface="Arial"/>
                      </a:endParaRPr>
                    </a:p>
                  </a:txBody>
                  <a:tcPr marL="9525" marR="9525" marT="9525" marB="0" anchor="b">
                    <a:lnL>
                      <a:noFill/>
                    </a:lnL>
                    <a:lnR>
                      <a:noFill/>
                    </a:lnR>
                    <a:lnT>
                      <a:noFill/>
                    </a:lnT>
                    <a:lnB>
                      <a:noFill/>
                    </a:lnB>
                  </a:tcPr>
                </a:tc>
              </a:tr>
              <a:tr h="289979">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bs-Latn-BA"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53731">
                <a:tc>
                  <a:txBody>
                    <a:bodyPr/>
                    <a:lstStyle/>
                    <a:p>
                      <a:pPr algn="ctr"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ctr" fontAlgn="b"/>
                      <a:r>
                        <a:rPr lang="bs-Latn-BA" sz="800" b="0" i="0" u="none" strike="noStrike">
                          <a:latin typeface="Arial"/>
                        </a:rPr>
                        <a:t>Dosadašnje stope mali doprinosi 4 i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bs-Latn-BA" sz="800" b="0" i="0" u="none" strike="noStrike">
                          <a:latin typeface="Arial"/>
                        </a:rPr>
                        <a:t>Nove stope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bs-Latn-BA" sz="800" b="0" i="0" u="none" strike="noStrike">
                          <a:latin typeface="Arial"/>
                        </a:rPr>
                        <a:t>Obračun po starom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bs-Latn-BA" sz="800" b="0" i="0" u="none" strike="noStrike">
                          <a:latin typeface="Arial"/>
                        </a:rPr>
                        <a:t>Obračun po novom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r" fontAlgn="b"/>
                      <a:r>
                        <a:rPr lang="bs-Latn-BA" sz="1000" b="0" i="0" u="none" strike="noStrike">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dirty="0">
                          <a:latin typeface="Arial"/>
                        </a:rPr>
                        <a:t>Iznos prihoda bruto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208">
                <a:tc>
                  <a:txBody>
                    <a:bodyPr/>
                    <a:lstStyle/>
                    <a:p>
                      <a:pPr algn="r" fontAlgn="b"/>
                      <a:r>
                        <a:rPr lang="bs-Latn-BA" sz="1000" b="0" i="0" u="none" strike="noStrike">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pl-PL" sz="1200" b="0" i="0" u="none" strike="noStrike">
                          <a:solidFill>
                            <a:srgbClr val="000000"/>
                          </a:solidFill>
                          <a:latin typeface="Calibri"/>
                        </a:rPr>
                        <a:t> Iznos rashoda (po nalogu inspekcije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 20-30%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200" b="0"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208">
                <a:tc>
                  <a:txBody>
                    <a:bodyPr/>
                    <a:lstStyle/>
                    <a:p>
                      <a:pPr algn="r" fontAlgn="b"/>
                      <a:r>
                        <a:rPr lang="bs-Latn-BA" sz="1000" b="0" i="0" u="none" strike="noStrike">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bs-Latn-BA" sz="1200" b="0" i="0" u="none" strike="noStrike">
                          <a:solidFill>
                            <a:srgbClr val="000000"/>
                          </a:solidFill>
                          <a:latin typeface="Calibri"/>
                        </a:rPr>
                        <a:t> Iznos dohotka (1-2)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208">
                <a:tc>
                  <a:txBody>
                    <a:bodyPr/>
                    <a:lstStyle/>
                    <a:p>
                      <a:pPr algn="r" fontAlgn="b"/>
                      <a:r>
                        <a:rPr lang="bs-Latn-BA" sz="1000" b="0" i="0" u="none" strike="noStrike">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bs-Latn-BA" sz="1200" b="0" i="0" u="none" strike="noStrike">
                          <a:solidFill>
                            <a:srgbClr val="000000"/>
                          </a:solidFill>
                          <a:latin typeface="Calibri"/>
                        </a:rPr>
                        <a:t> Zdravstveno osgiuranje  na teret osiguranika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200" b="0" i="0" u="none" strike="noStrike">
                          <a:solidFill>
                            <a:srgbClr val="000000"/>
                          </a:solidFill>
                          <a:latin typeface="Calibri"/>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2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r" fontAlgn="b"/>
                      <a:r>
                        <a:rPr lang="bs-Latn-BA" sz="1000" b="0" i="0" u="none" strike="noStrike">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a:latin typeface="Arial"/>
                        </a:rPr>
                        <a:t>Osnovica za porez (3-4)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96,00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r" fontAlgn="b"/>
                      <a:r>
                        <a:rPr lang="bs-Latn-BA" sz="1000" b="0" i="0" u="none" strike="noStrike">
                          <a:latin typeface="Arial"/>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a:latin typeface="Arial"/>
                        </a:rPr>
                        <a:t>Porez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000" b="0" i="0" u="none" strike="noStrike">
                          <a:latin typeface="Arial"/>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r" fontAlgn="b"/>
                      <a:r>
                        <a:rPr lang="bs-Latn-BA" sz="1000" b="0" i="0" u="none" strike="noStrike">
                          <a:latin typeface="Arial"/>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a:latin typeface="Arial"/>
                        </a:rPr>
                        <a:t>PIO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000" b="0" i="0" u="none" strike="noStrike">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r" fontAlgn="b"/>
                      <a:r>
                        <a:rPr lang="bs-Latn-BA" sz="1000" b="0" i="0" u="none" strike="noStrike">
                          <a:latin typeface="Arial"/>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a:latin typeface="Arial"/>
                        </a:rPr>
                        <a:t>Iznos za isplatu (1-4-6)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86,40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87,00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a:latin typeface="Arial"/>
                        </a:rPr>
                        <a:t>Vodna naknada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000" b="0" i="0" u="none" strike="noStrike">
                          <a:latin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bs-Latn-BA" sz="1000" b="0" i="0" u="none" strike="noStrike">
                          <a:latin typeface="Arial"/>
                        </a:rPr>
                        <a:t>Naknada za nesreće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r" fontAlgn="b"/>
                      <a:r>
                        <a:rPr lang="bs-Latn-BA" sz="1000" b="0" i="0" u="none" strike="noStrike">
                          <a:latin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979">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bs-Latn-BA" sz="1000" b="0" i="0" u="none" strike="noStrike">
                          <a:latin typeface="Arial"/>
                        </a:rPr>
                        <a:t>Ukupno na trošak poslodavca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bs-Latn-BA"/>
                    </a:p>
                  </a:txBody>
                  <a:tcPr/>
                </a:tc>
                <a:tc hMerge="1">
                  <a:txBody>
                    <a:bodyPr/>
                    <a:lstStyle/>
                    <a:p>
                      <a:endParaRPr lang="bs-Latn-BA"/>
                    </a:p>
                  </a:txBody>
                  <a:tcPr/>
                </a:tc>
                <a:tc hMerge="1">
                  <a:txBody>
                    <a:bodyPr/>
                    <a:lstStyle/>
                    <a:p>
                      <a:endParaRPr lang="bs-Latn-BA"/>
                    </a:p>
                  </a:txBody>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s-Latn-BA" sz="1000" b="0"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a:latin typeface="Arial"/>
                        </a:rPr>
                        <a:t>106,86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bs-Latn-BA" sz="1000" b="0" i="0" u="none" strike="noStrike" dirty="0">
                          <a:latin typeface="Arial"/>
                        </a:rPr>
                        <a:t>118,87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5734"/>
          </a:xfrm>
        </p:spPr>
        <p:txBody>
          <a:bodyPr/>
          <a:lstStyle/>
          <a:p>
            <a:pPr lvl="0" algn="just"/>
            <a:r>
              <a:rPr lang="hr-HR" sz="2000" dirty="0" smtClean="0"/>
              <a:t/>
            </a:r>
            <a:br>
              <a:rPr lang="hr-HR" sz="2000" dirty="0" smtClean="0"/>
            </a:br>
            <a:r>
              <a:rPr lang="hr-HR" sz="2400" dirty="0" smtClean="0"/>
              <a:t>SAŽETAK</a:t>
            </a:r>
            <a:r>
              <a:rPr lang="hr-HR" sz="2000" dirty="0" smtClean="0"/>
              <a:t/>
            </a:r>
            <a:br>
              <a:rPr lang="hr-HR" sz="2000" dirty="0" smtClean="0"/>
            </a:br>
            <a:r>
              <a:rPr lang="hr-HR" sz="2000" dirty="0" smtClean="0"/>
              <a:t/>
            </a:r>
            <a:br>
              <a:rPr lang="hr-HR" sz="2000" dirty="0" smtClean="0"/>
            </a:br>
            <a:r>
              <a:rPr lang="hr-HR" sz="2000" dirty="0" smtClean="0"/>
              <a:t>1.Svi Kantonalni odbori i Sindikalne organizacije trebaju usvojiti Pravilnike o finansijskom poslovanju ili utrošku finansijskih sredstava    ( ako ih već nisu usvojili) kojima bi se definisalo za koje svrhe i u kojim iznosima se mogu trošiti sredstva sa računa sindikata, procedure, uslovi, odluke,  te Pravilnik o blagajničkom poslovanju koji bi propisao vođenje dnevnika blagajne, isplatnih i naplatnih naloga, blagajnički maksimum i sl.</a:t>
            </a:r>
            <a:r>
              <a:rPr lang="bs-Latn-BA" sz="2400" dirty="0" smtClean="0"/>
              <a:t/>
            </a:r>
            <a:br>
              <a:rPr lang="bs-Latn-BA" sz="2400" dirty="0" smtClean="0"/>
            </a:br>
            <a:endParaRPr lang="bs-Latn-BA" sz="2400" b="1" dirty="0"/>
          </a:p>
        </p:txBody>
      </p:sp>
      <p:sp>
        <p:nvSpPr>
          <p:cNvPr id="3" name="Content Placeholder 2"/>
          <p:cNvSpPr>
            <a:spLocks noGrp="1"/>
          </p:cNvSpPr>
          <p:nvPr>
            <p:ph idx="1"/>
          </p:nvPr>
        </p:nvSpPr>
        <p:spPr>
          <a:xfrm>
            <a:off x="457200" y="3071810"/>
            <a:ext cx="8229600" cy="3059115"/>
          </a:xfrm>
        </p:spPr>
        <p:txBody>
          <a:bodyPr/>
          <a:lstStyle/>
          <a:p>
            <a:pPr lvl="0" algn="just">
              <a:buNone/>
            </a:pPr>
            <a:r>
              <a:rPr lang="hr-HR" sz="2000" dirty="0" smtClean="0"/>
              <a:t>2.Obavezno je vođenje poslovnih knjiga</a:t>
            </a:r>
            <a:endParaRPr lang="bs-Latn-BA" sz="2000" dirty="0" smtClean="0"/>
          </a:p>
          <a:p>
            <a:pPr lvl="0" algn="just">
              <a:buNone/>
            </a:pPr>
            <a:r>
              <a:rPr lang="hr-HR" sz="2000" dirty="0" smtClean="0"/>
              <a:t>  -dnevnika blagajne (za svaki mjesec ili barem polugodišnje)-u knjižari</a:t>
            </a:r>
          </a:p>
          <a:p>
            <a:pPr lvl="0" algn="just">
              <a:buNone/>
            </a:pPr>
            <a:r>
              <a:rPr lang="hr-HR" sz="2000" dirty="0" smtClean="0"/>
              <a:t>    nabaviti</a:t>
            </a:r>
            <a:endParaRPr lang="bs-Latn-BA" sz="2000" dirty="0" smtClean="0"/>
          </a:p>
          <a:p>
            <a:pPr lvl="0" algn="just">
              <a:buNone/>
            </a:pPr>
            <a:r>
              <a:rPr lang="hr-HR" sz="2000" dirty="0" smtClean="0"/>
              <a:t> -vođenje isplatnih i naplatnih naloga- u knjižari nabaviti</a:t>
            </a:r>
            <a:endParaRPr lang="bs-Latn-BA" sz="2000" dirty="0" smtClean="0"/>
          </a:p>
          <a:p>
            <a:pPr lvl="0" algn="just">
              <a:buNone/>
            </a:pPr>
            <a:r>
              <a:rPr lang="hr-HR" sz="2000" dirty="0" smtClean="0"/>
              <a:t> -posjedovanje adekvatne dokumentacije za istu</a:t>
            </a:r>
            <a:endParaRPr lang="bs-Latn-BA" sz="2000" dirty="0" smtClean="0"/>
          </a:p>
          <a:p>
            <a:pPr lvl="0" algn="just">
              <a:buNone/>
            </a:pPr>
            <a:r>
              <a:rPr lang="hr-HR" sz="2000" dirty="0" smtClean="0"/>
              <a:t> -donošenje ODLUKA za svaku aktivnost</a:t>
            </a:r>
            <a:endParaRPr lang="bs-Latn-BA" sz="2000" dirty="0" smtClean="0"/>
          </a:p>
          <a:p>
            <a:pPr algn="just">
              <a:buNone/>
            </a:pPr>
            <a:r>
              <a:rPr lang="hr-HR" sz="2000" dirty="0" smtClean="0"/>
              <a:t> </a:t>
            </a:r>
            <a:endParaRPr lang="bs-Latn-BA" sz="2000" dirty="0" smtClean="0"/>
          </a:p>
          <a:p>
            <a:pPr>
              <a:buNone/>
            </a:pPr>
            <a:r>
              <a:rPr lang="hr-HR" sz="2000" dirty="0" smtClean="0"/>
              <a:t> </a:t>
            </a:r>
            <a:endParaRPr lang="bs-Latn-BA" sz="2000" dirty="0" smtClean="0"/>
          </a:p>
          <a:p>
            <a:pPr algn="just">
              <a:buClrTx/>
              <a:buNone/>
            </a:pPr>
            <a:endParaRPr lang="bs-Latn-BA"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97172"/>
          </a:xfrm>
        </p:spPr>
        <p:txBody>
          <a:bodyPr/>
          <a:lstStyle/>
          <a:p>
            <a:pPr lvl="0" algn="just"/>
            <a:r>
              <a:rPr lang="hr-HR" sz="2000" dirty="0" smtClean="0"/>
              <a:t>3.Za sve sindikalne aktivnosti koje iziskuju novčane transakcije obavezno uzimati račun i fiskalni račun, koji su jedini mjerodavni kao dokaz nastanka aktivnosti, i kao takvi se mogu uzeti za dalje knjiženje.</a:t>
            </a:r>
            <a:r>
              <a:rPr lang="bs-Latn-BA" sz="2000" dirty="0" smtClean="0"/>
              <a:t/>
            </a:r>
            <a:br>
              <a:rPr lang="bs-Latn-BA" sz="2000" dirty="0" smtClean="0"/>
            </a:br>
            <a:r>
              <a:rPr lang="hr-HR" sz="2000" dirty="0" smtClean="0"/>
              <a:t> </a:t>
            </a:r>
            <a:r>
              <a:rPr lang="bs-Latn-BA" sz="2000" dirty="0" smtClean="0"/>
              <a:t/>
            </a:r>
            <a:br>
              <a:rPr lang="bs-Latn-BA" sz="2000" dirty="0" smtClean="0"/>
            </a:br>
            <a:r>
              <a:rPr lang="bs-Latn-BA" sz="2000" dirty="0" smtClean="0"/>
              <a:t>4.</a:t>
            </a:r>
            <a:r>
              <a:rPr lang="hr-HR" sz="2000" dirty="0" smtClean="0"/>
              <a:t>Iplate vršiti preko žiro-računa, a naručito putničkih agencija, restorana, cvjećara i trgovina, sa kojima se prethodno sklopi ugovorni odnos i vrši žiralno plaćanje uz ispostavljeni račun.</a:t>
            </a:r>
            <a:r>
              <a:rPr lang="bs-Latn-BA" sz="2400" dirty="0" smtClean="0"/>
              <a:t/>
            </a:r>
            <a:br>
              <a:rPr lang="bs-Latn-BA" sz="2400" dirty="0" smtClean="0"/>
            </a:br>
            <a:endParaRPr lang="bs-Latn-BA" sz="2400" b="1" dirty="0"/>
          </a:p>
        </p:txBody>
      </p:sp>
      <p:sp>
        <p:nvSpPr>
          <p:cNvPr id="3" name="Content Placeholder 2"/>
          <p:cNvSpPr>
            <a:spLocks noGrp="1"/>
          </p:cNvSpPr>
          <p:nvPr>
            <p:ph idx="1"/>
          </p:nvPr>
        </p:nvSpPr>
        <p:spPr>
          <a:xfrm>
            <a:off x="457200" y="3143248"/>
            <a:ext cx="8229600" cy="2987677"/>
          </a:xfrm>
        </p:spPr>
        <p:txBody>
          <a:bodyPr/>
          <a:lstStyle/>
          <a:p>
            <a:pPr lvl="0">
              <a:buNone/>
            </a:pPr>
            <a:r>
              <a:rPr lang="hr-HR" sz="2000" dirty="0" smtClean="0"/>
              <a:t>5.Sastavljati godišnje finansijske izvještaje za proteklu godinu  koje sindikalne organizacije trebaju predati kantonalnim odborima do 15.02. a kantonalni odbori Glavnom odboru do 20.02. tekuće godine.</a:t>
            </a:r>
            <a:endParaRPr lang="bs-Latn-BA" sz="2000" dirty="0" smtClean="0"/>
          </a:p>
          <a:p>
            <a:pPr>
              <a:buNone/>
            </a:pPr>
            <a:r>
              <a:rPr lang="hr-HR" sz="2000" dirty="0" smtClean="0"/>
              <a:t> </a:t>
            </a:r>
            <a:endParaRPr lang="bs-Latn-BA" sz="2000" dirty="0" smtClean="0"/>
          </a:p>
          <a:p>
            <a:pPr lvl="0">
              <a:buNone/>
            </a:pPr>
            <a:r>
              <a:rPr lang="hr-HR" sz="2000" dirty="0" smtClean="0"/>
              <a:t>6.Iste predavati FIA-i Sarajevo  do 28.02. tekuće godine za prošlu kalendarsku godinu.</a:t>
            </a:r>
            <a:endParaRPr lang="bs-Latn-BA" sz="2000" dirty="0" smtClean="0"/>
          </a:p>
          <a:p>
            <a:pPr>
              <a:buNone/>
            </a:pPr>
            <a:r>
              <a:rPr lang="hr-HR" sz="2000" dirty="0" smtClean="0"/>
              <a:t> </a:t>
            </a:r>
            <a:endParaRPr lang="bs-Latn-BA" sz="2000" dirty="0" smtClean="0"/>
          </a:p>
          <a:p>
            <a:pPr algn="just">
              <a:buClrTx/>
              <a:buNone/>
            </a:pPr>
            <a:endParaRPr lang="bs-Latn-BA"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40048"/>
          </a:xfrm>
        </p:spPr>
        <p:txBody>
          <a:bodyPr/>
          <a:lstStyle/>
          <a:p>
            <a:pPr algn="just"/>
            <a:r>
              <a:rPr lang="hr-HR" sz="1800" dirty="0" smtClean="0"/>
              <a:t/>
            </a:r>
            <a:br>
              <a:rPr lang="hr-HR" sz="1800" dirty="0" smtClean="0"/>
            </a:br>
            <a:r>
              <a:rPr lang="hr-HR" sz="1800" dirty="0" smtClean="0"/>
              <a:t>7.Za ostale uplate po osnovi pomoći moraju se uplatiti porezi u iznosu od </a:t>
            </a:r>
            <a:br>
              <a:rPr lang="hr-HR" sz="1800" dirty="0" smtClean="0"/>
            </a:br>
            <a:r>
              <a:rPr lang="hr-HR" sz="1800" dirty="0" smtClean="0"/>
              <a:t>   11,11% i predati obrazac APR1036, poreznoj upravi.</a:t>
            </a:r>
            <a:r>
              <a:rPr lang="bs-Latn-BA" sz="1800" dirty="0" smtClean="0"/>
              <a:t/>
            </a:r>
            <a:br>
              <a:rPr lang="bs-Latn-BA" sz="1800" dirty="0" smtClean="0"/>
            </a:br>
            <a:r>
              <a:rPr lang="hr-HR" sz="1800" dirty="0" smtClean="0"/>
              <a:t> </a:t>
            </a:r>
            <a:r>
              <a:rPr lang="bs-Latn-BA" sz="1800" dirty="0" smtClean="0"/>
              <a:t/>
            </a:r>
            <a:br>
              <a:rPr lang="bs-Latn-BA" sz="1800" dirty="0" smtClean="0"/>
            </a:br>
            <a:r>
              <a:rPr lang="bs-Latn-BA" sz="1800" dirty="0" smtClean="0"/>
              <a:t>8.</a:t>
            </a:r>
            <a:r>
              <a:rPr lang="hr-HR" sz="1800" dirty="0" smtClean="0"/>
              <a:t>Za sve ostale uplate fizičkim licima kao što su otpremnine prilikom odlaska u penziju, putni troškovi, dnevnice, naknade i sl moraju se  u skladu sa Pravilnikom o primjeni Zakona o porezu na dohodak, obračunati i uplatiti propisani porezi i doprinosi uz zaključivanje ugovora o djelu.</a:t>
            </a:r>
            <a:r>
              <a:rPr lang="bs-Latn-BA" sz="1800" dirty="0" smtClean="0"/>
              <a:t/>
            </a:r>
            <a:br>
              <a:rPr lang="bs-Latn-BA" sz="1800" dirty="0" smtClean="0"/>
            </a:br>
            <a:r>
              <a:rPr lang="hr-HR" sz="1800" dirty="0" smtClean="0"/>
              <a:t> </a:t>
            </a:r>
            <a:r>
              <a:rPr lang="bs-Latn-BA" sz="1800" dirty="0" smtClean="0"/>
              <a:t>9.</a:t>
            </a:r>
            <a:r>
              <a:rPr lang="hr-HR" sz="1800" dirty="0" smtClean="0"/>
              <a:t>Naknade za rad predsjednicima kantonalnih odbora-paušali moraju se isplaćivati po osnovu ugovora o djelu, a na osnovu Odluka Kantonalnih odbora, bez priznavanja </a:t>
            </a:r>
            <a:r>
              <a:rPr lang="hr-HR" sz="2400" dirty="0" smtClean="0"/>
              <a:t> </a:t>
            </a:r>
            <a:r>
              <a:rPr lang="hr-HR" sz="2000" dirty="0" smtClean="0"/>
              <a:t>rashoda od 20%.</a:t>
            </a:r>
            <a:endParaRPr lang="bs-Latn-BA" sz="2000" dirty="0" smtClean="0"/>
          </a:p>
        </p:txBody>
      </p:sp>
      <p:sp>
        <p:nvSpPr>
          <p:cNvPr id="3" name="Content Placeholder 2"/>
          <p:cNvSpPr>
            <a:spLocks noGrp="1"/>
          </p:cNvSpPr>
          <p:nvPr>
            <p:ph idx="1"/>
          </p:nvPr>
        </p:nvSpPr>
        <p:spPr>
          <a:xfrm>
            <a:off x="457200" y="3286124"/>
            <a:ext cx="8229600" cy="2844801"/>
          </a:xfrm>
        </p:spPr>
        <p:txBody>
          <a:bodyPr/>
          <a:lstStyle/>
          <a:p>
            <a:pPr lvl="0" algn="just">
              <a:buNone/>
            </a:pPr>
            <a:r>
              <a:rPr lang="hr-HR" sz="1800" dirty="0" smtClean="0"/>
              <a:t>10.Po Zakonu o unutrašnjem platnom prometu porezi i doprinosi se mogu uplaćivati </a:t>
            </a:r>
            <a:r>
              <a:rPr lang="hr-HR" sz="1800" b="1" dirty="0" smtClean="0"/>
              <a:t>isključivo sa glavnog računa pravnog subjekta</a:t>
            </a:r>
            <a:r>
              <a:rPr lang="hr-HR" sz="1800" dirty="0" smtClean="0"/>
              <a:t>. Kantonalni odbori i sindikalne organizacije su organizacione jedinice Sindikata i nemaju svojstvo pravnog lica, pa u skladu stim iste ne mogu posjedovati glavni račun. Glavni račun u našem slučaju je </a:t>
            </a:r>
            <a:r>
              <a:rPr lang="hr-HR" sz="1800" b="1" dirty="0" smtClean="0"/>
              <a:t>račun Glavnog odbora i isključivo se sa njega  mogu vršiti uplate poreza i doprinosa</a:t>
            </a:r>
            <a:r>
              <a:rPr lang="hr-HR" sz="2000" dirty="0" smtClean="0"/>
              <a:t>.</a:t>
            </a:r>
            <a:endParaRPr lang="bs-Latn-BA" sz="2000" dirty="0" smtClean="0"/>
          </a:p>
          <a:p>
            <a:pPr algn="just">
              <a:buClrTx/>
              <a:buNone/>
            </a:pPr>
            <a:endParaRPr lang="bs-Latn-BA"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97172"/>
          </a:xfrm>
        </p:spPr>
        <p:txBody>
          <a:bodyPr/>
          <a:lstStyle/>
          <a:p>
            <a:pPr lvl="0"/>
            <a:r>
              <a:rPr lang="hr-HR" sz="2000" dirty="0" smtClean="0"/>
              <a:t/>
            </a:r>
            <a:br>
              <a:rPr lang="hr-HR" sz="2000" dirty="0" smtClean="0"/>
            </a:br>
            <a:r>
              <a:rPr lang="hr-HR" sz="2000" dirty="0" smtClean="0"/>
              <a:t/>
            </a:r>
            <a:br>
              <a:rPr lang="hr-HR" sz="2000" dirty="0" smtClean="0"/>
            </a:br>
            <a:r>
              <a:rPr lang="hr-HR" sz="2000" dirty="0" smtClean="0"/>
              <a:t>11.U slučaju potrebe isplate po osnovama navedenim tačkama 8. i 9. potrebno je preko Kantonalnog odbora uputiti Zahtjev Glavnom odboru uz priloženu Odluku. Isplata će se izvršiti na naznačeni transakcijski račun sa Zahtjeva a sindikalna organizacija/kantonalni odbor če refundirati sredstva na račun Glavnog odbora.</a:t>
            </a:r>
            <a:r>
              <a:rPr lang="bs-Latn-BA" sz="2000" dirty="0" smtClean="0"/>
              <a:t/>
            </a:r>
            <a:br>
              <a:rPr lang="bs-Latn-BA" sz="2000" dirty="0" smtClean="0"/>
            </a:br>
            <a:r>
              <a:rPr lang="hr-HR" sz="2000" dirty="0" smtClean="0"/>
              <a:t> </a:t>
            </a:r>
            <a:r>
              <a:rPr lang="bs-Latn-BA" sz="2000" dirty="0" smtClean="0"/>
              <a:t/>
            </a:r>
            <a:br>
              <a:rPr lang="bs-Latn-BA" sz="2000" dirty="0" smtClean="0"/>
            </a:br>
            <a:r>
              <a:rPr lang="hr-HR" sz="2000" dirty="0" smtClean="0"/>
              <a:t>12.Obavezno je arhiviranje i čuvanje  dokumentacije u skladu sa propisima.</a:t>
            </a:r>
            <a:r>
              <a:rPr lang="bs-Latn-BA" sz="2400" dirty="0" smtClean="0"/>
              <a:t/>
            </a:r>
            <a:br>
              <a:rPr lang="bs-Latn-BA" sz="2400" dirty="0" smtClean="0"/>
            </a:br>
            <a:r>
              <a:rPr lang="hr-HR" sz="2400" dirty="0" smtClean="0"/>
              <a:t> </a:t>
            </a:r>
            <a:r>
              <a:rPr lang="bs-Latn-BA" sz="2400" dirty="0" smtClean="0"/>
              <a:t/>
            </a:r>
            <a:br>
              <a:rPr lang="bs-Latn-BA" sz="2400" dirty="0" smtClean="0"/>
            </a:br>
            <a:endParaRPr lang="bs-Latn-BA" sz="2400" b="1" dirty="0"/>
          </a:p>
        </p:txBody>
      </p:sp>
      <p:sp>
        <p:nvSpPr>
          <p:cNvPr id="3" name="Content Placeholder 2"/>
          <p:cNvSpPr>
            <a:spLocks noGrp="1"/>
          </p:cNvSpPr>
          <p:nvPr>
            <p:ph idx="1"/>
          </p:nvPr>
        </p:nvSpPr>
        <p:spPr>
          <a:xfrm>
            <a:off x="457200" y="3143248"/>
            <a:ext cx="8229600" cy="2987677"/>
          </a:xfrm>
        </p:spPr>
        <p:txBody>
          <a:bodyPr/>
          <a:lstStyle/>
          <a:p>
            <a:pPr algn="just">
              <a:buClrTx/>
              <a:buNone/>
            </a:pPr>
            <a:endParaRPr lang="bs-Latn-BA"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s-Latn-BA" dirty="0" smtClean="0"/>
              <a:t>Na pažnji</a:t>
            </a:r>
            <a:endParaRPr lang="bs-Latn-BA" dirty="0"/>
          </a:p>
        </p:txBody>
      </p:sp>
      <p:sp>
        <p:nvSpPr>
          <p:cNvPr id="3" name="Text Placeholder 2"/>
          <p:cNvSpPr>
            <a:spLocks noGrp="1"/>
          </p:cNvSpPr>
          <p:nvPr>
            <p:ph type="body" idx="1"/>
          </p:nvPr>
        </p:nvSpPr>
        <p:spPr/>
        <p:txBody>
          <a:bodyPr/>
          <a:lstStyle/>
          <a:p>
            <a:pPr algn="ctr"/>
            <a:r>
              <a:rPr lang="bs-Latn-BA" sz="6600" dirty="0" smtClean="0"/>
              <a:t>HVALA</a:t>
            </a:r>
            <a:endParaRPr lang="bs-Latn-BA" sz="6600" dirty="0"/>
          </a:p>
        </p:txBody>
      </p:sp>
      <p:sp>
        <p:nvSpPr>
          <p:cNvPr id="4" name="Footer Placeholder 3"/>
          <p:cNvSpPr>
            <a:spLocks noGrp="1"/>
          </p:cNvSpPr>
          <p:nvPr>
            <p:ph type="ftr" sz="quarter" idx="11"/>
          </p:nvPr>
        </p:nvSpPr>
        <p:spPr/>
        <p:txBody>
          <a:bodyPr/>
          <a:lstStyle/>
          <a:p>
            <a:r>
              <a:rPr lang="en-US" smtClean="0"/>
              <a:t>Seminar sindikalnim povjerenicima          Suzana Petrović</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sr-Latn-CS" sz="4000" dirty="0"/>
              <a:t>NEPROFITNE ORGANIZACIJE</a:t>
            </a:r>
            <a:br>
              <a:rPr lang="sr-Latn-CS" sz="4000" dirty="0"/>
            </a:br>
            <a:endParaRPr lang="en-US" dirty="0"/>
          </a:p>
        </p:txBody>
      </p:sp>
      <p:sp>
        <p:nvSpPr>
          <p:cNvPr id="8195" name="Rectangle 3"/>
          <p:cNvSpPr>
            <a:spLocks noGrp="1" noChangeArrowheads="1"/>
          </p:cNvSpPr>
          <p:nvPr>
            <p:ph type="body" idx="1"/>
          </p:nvPr>
        </p:nvSpPr>
        <p:spPr>
          <a:xfrm>
            <a:off x="457200" y="1000108"/>
            <a:ext cx="8229600" cy="5130817"/>
          </a:xfrm>
        </p:spPr>
        <p:txBody>
          <a:bodyPr/>
          <a:lstStyle/>
          <a:p>
            <a:pPr algn="just">
              <a:buNone/>
            </a:pPr>
            <a:r>
              <a:rPr lang="sr-Latn-CS" sz="1900" dirty="0"/>
              <a:t>• Neprofitne organizacije su </a:t>
            </a:r>
            <a:r>
              <a:rPr lang="sr-Latn-CS" sz="1900" u="sng" dirty="0"/>
              <a:t>dužne evidentirati </a:t>
            </a:r>
            <a:r>
              <a:rPr lang="sr-Latn-CS" sz="1900" dirty="0"/>
              <a:t>sva sredstva kojima posluju: imovinu, opremu, zalihe, potraživanja, novac, obaveze, sva plaćanja i naplate, sve prihode i rashode koje ostvaruju. </a:t>
            </a:r>
          </a:p>
          <a:p>
            <a:pPr algn="just">
              <a:buNone/>
            </a:pPr>
            <a:r>
              <a:rPr lang="sr-Latn-CS" sz="1900" dirty="0"/>
              <a:t>• Evidencija poslovnih promjena se vrši u skladu sa odredbama Zakona o računovodstvu i reviziji u FBiH, MRS/MSFI (ili MSFI za male i srednje subjekte) i Kontnim planom za udruženja/udruge</a:t>
            </a:r>
          </a:p>
          <a:p>
            <a:pPr>
              <a:buNone/>
            </a:pPr>
            <a:r>
              <a:rPr lang="sr-Latn-CS" sz="1900" b="1" u="sng" dirty="0"/>
              <a:t>Rokovi za čuvanje finansijske dokumentacije:</a:t>
            </a:r>
          </a:p>
          <a:p>
            <a:pPr algn="just">
              <a:buNone/>
            </a:pPr>
            <a:r>
              <a:rPr lang="sr-Latn-CS" sz="1900" dirty="0"/>
              <a:t> • Finansijski izvještaji, revizorski izvještaji, platne liste, kupoprodajni ugovori po kojima je izvršeno sticanje nekretnina i svi interni akti od uticaja na finansijsko poslovanje - čuvaju se TRAJNO</a:t>
            </a:r>
          </a:p>
          <a:p>
            <a:pPr algn="just">
              <a:buNone/>
            </a:pPr>
            <a:r>
              <a:rPr lang="sr-Latn-CS" sz="1900" dirty="0"/>
              <a:t> • Dnevnik i glavna knjiga, godišnji izvještaj o poslovanju, knjigovodstvene isprave - čuvaju se 11 godina</a:t>
            </a:r>
          </a:p>
          <a:p>
            <a:pPr>
              <a:buNone/>
            </a:pPr>
            <a:r>
              <a:rPr lang="sr-Latn-CS" sz="1900" dirty="0"/>
              <a:t> • Pomoćne knjige - čuvaju se 7 godina</a:t>
            </a:r>
          </a:p>
          <a:p>
            <a:pPr>
              <a:buNone/>
            </a:pPr>
            <a:r>
              <a:rPr lang="sr-Latn-CS" sz="1900" dirty="0"/>
              <a:t> • Bankovni izvodi - čuvaju se 5 godina </a:t>
            </a:r>
          </a:p>
          <a:p>
            <a:endParaRPr lang="sr-Latn-CS" sz="1900" dirty="0"/>
          </a:p>
          <a:p>
            <a:endParaRPr lang="sr-Latn-CS"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6908"/>
          </a:xfrm>
        </p:spPr>
        <p:txBody>
          <a:bodyPr/>
          <a:lstStyle/>
          <a:p>
            <a:r>
              <a:rPr lang="hr-HR" dirty="0"/>
              <a:t>FINANSIJSKI IZVJEŠTAJI</a:t>
            </a:r>
            <a:endParaRPr lang="en-US" dirty="0"/>
          </a:p>
        </p:txBody>
      </p:sp>
      <p:sp>
        <p:nvSpPr>
          <p:cNvPr id="9219" name="Rectangle 3"/>
          <p:cNvSpPr>
            <a:spLocks noGrp="1" noChangeArrowheads="1"/>
          </p:cNvSpPr>
          <p:nvPr>
            <p:ph type="body" idx="1"/>
          </p:nvPr>
        </p:nvSpPr>
        <p:spPr>
          <a:xfrm>
            <a:off x="457200" y="1214422"/>
            <a:ext cx="8229600" cy="4916503"/>
          </a:xfrm>
        </p:spPr>
        <p:txBody>
          <a:bodyPr/>
          <a:lstStyle/>
          <a:p>
            <a:pPr>
              <a:buNone/>
            </a:pPr>
            <a:r>
              <a:rPr lang="sr-Latn-CS" sz="1900" dirty="0"/>
              <a:t>Po zakonu o računovodstvu i reviziji u FBiH, </a:t>
            </a:r>
            <a:r>
              <a:rPr lang="sr-Latn-CS" sz="1900" dirty="0" smtClean="0"/>
              <a:t>godišnji finansijski izvještaj</a:t>
            </a:r>
            <a:r>
              <a:rPr lang="sr-Latn-CS" sz="1900" dirty="0"/>
              <a:t>i</a:t>
            </a:r>
            <a:r>
              <a:rPr lang="sr-Latn-CS" sz="1900" dirty="0" smtClean="0"/>
              <a:t>  </a:t>
            </a:r>
            <a:r>
              <a:rPr lang="sr-Latn-CS" sz="1900" dirty="0"/>
              <a:t>predaju se agenciji FIA do 28.02</a:t>
            </a:r>
            <a:r>
              <a:rPr lang="sr-Latn-CS" sz="1900" dirty="0" smtClean="0"/>
              <a:t>. (</a:t>
            </a:r>
            <a:r>
              <a:rPr lang="sr-Latn-CS" sz="1900" u="sng" dirty="0" smtClean="0"/>
              <a:t>a </a:t>
            </a:r>
            <a:r>
              <a:rPr lang="sr-Latn-CS" sz="1900" u="sng" dirty="0"/>
              <a:t>ne računovođi na knjiženje</a:t>
            </a:r>
            <a:r>
              <a:rPr lang="sr-Latn-CS" sz="1900" dirty="0"/>
              <a:t>), na sljedećim propisanim obrascima seta finansijskih </a:t>
            </a:r>
            <a:r>
              <a:rPr lang="sr-Latn-CS" sz="1900" dirty="0" smtClean="0"/>
              <a:t>izvještaja + CD:</a:t>
            </a:r>
            <a:endParaRPr lang="sr-Latn-CS" sz="1900" dirty="0"/>
          </a:p>
          <a:p>
            <a:pPr>
              <a:buNone/>
            </a:pPr>
            <a:r>
              <a:rPr lang="sr-Latn-CS" sz="1900" dirty="0"/>
              <a:t>• Bilans stanja</a:t>
            </a:r>
          </a:p>
          <a:p>
            <a:pPr>
              <a:buNone/>
            </a:pPr>
            <a:r>
              <a:rPr lang="sr-Latn-CS" sz="1900" dirty="0"/>
              <a:t> • Bilans uspjeha</a:t>
            </a:r>
          </a:p>
          <a:p>
            <a:pPr>
              <a:buNone/>
            </a:pPr>
            <a:r>
              <a:rPr lang="sr-Latn-CS" sz="1900" dirty="0"/>
              <a:t> • Izvještaj o novčanim tokovima </a:t>
            </a:r>
          </a:p>
          <a:p>
            <a:pPr>
              <a:buNone/>
            </a:pPr>
            <a:r>
              <a:rPr lang="sr-Latn-CS" sz="1900" dirty="0"/>
              <a:t>• Izvještaj o promjenama u kapitalu</a:t>
            </a:r>
          </a:p>
          <a:p>
            <a:pPr>
              <a:buNone/>
            </a:pPr>
            <a:r>
              <a:rPr lang="sr-Latn-CS" sz="1900" dirty="0"/>
              <a:t> • Računovodstv. politike i prateće zabilješke i napomene</a:t>
            </a:r>
          </a:p>
          <a:p>
            <a:pPr>
              <a:buNone/>
            </a:pPr>
            <a:r>
              <a:rPr lang="sr-Latn-CS" sz="1900" dirty="0"/>
              <a:t>• Posebni podaci o plaćama i broju zaposlenih </a:t>
            </a:r>
          </a:p>
          <a:p>
            <a:pPr>
              <a:buNone/>
            </a:pPr>
            <a:r>
              <a:rPr lang="sr-Latn-CS" sz="1900" dirty="0"/>
              <a:t>• Godišnji izvještaj o investicijama (INV) </a:t>
            </a:r>
          </a:p>
          <a:p>
            <a:pPr>
              <a:buNone/>
            </a:pPr>
            <a:r>
              <a:rPr lang="sr-Latn-CS" sz="1900" dirty="0"/>
              <a:t>• Obračun vodnih naknada (OVN)</a:t>
            </a:r>
          </a:p>
          <a:p>
            <a:pPr>
              <a:buNone/>
            </a:pPr>
            <a:r>
              <a:rPr lang="sr-Latn-CS" sz="1900" dirty="0"/>
              <a:t> • Obračun naknade za zaštitu od prirodnih i drugih nesreća (ZS</a:t>
            </a:r>
            <a:r>
              <a:rPr lang="hr-HR" sz="1900" dirty="0"/>
              <a:t>)</a:t>
            </a:r>
          </a:p>
          <a:p>
            <a:pPr>
              <a:buNone/>
            </a:pPr>
            <a:r>
              <a:rPr lang="hr-HR" sz="1900" dirty="0"/>
              <a:t>Naknada za obradu obračuna agenciji FIA se </a:t>
            </a:r>
            <a:r>
              <a:rPr lang="hr-HR" sz="1900" dirty="0" smtClean="0"/>
              <a:t>uplaćuje </a:t>
            </a:r>
            <a:r>
              <a:rPr lang="hr-HR" sz="1900" dirty="0"/>
              <a:t>na žiro račun agencije : 3387202238284024 u iznosu od 70,00KM uz priloženi CD.</a:t>
            </a:r>
            <a:endParaRPr lang="en-US" sz="1900" dirty="0"/>
          </a:p>
          <a:p>
            <a:endParaRPr lang="en-US" sz="19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hr-HR" sz="2800" dirty="0"/>
              <a:t>KONTNI PLAN ZA NEPROFITNE ORGANIZACIJE </a:t>
            </a:r>
            <a:endParaRPr lang="en-US" sz="2800" dirty="0"/>
          </a:p>
        </p:txBody>
      </p:sp>
      <p:sp>
        <p:nvSpPr>
          <p:cNvPr id="12" name="Footer Placeholder 11"/>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
        <p:nvSpPr>
          <p:cNvPr id="13"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Clr>
                <a:schemeClr val="accent1"/>
              </a:buClr>
            </a:pPr>
            <a:r>
              <a:rPr lang="sr-Latn-CS" sz="2000" kern="0" dirty="0">
                <a:latin typeface="+mn-lt"/>
              </a:rPr>
              <a:t>Kontnim planom za udruženja/udruge i druge neprofitne organizacije propisano je pet klasa za evidentiranje sredstava i obaveza/izvora sredstava:</a:t>
            </a:r>
          </a:p>
          <a:p>
            <a:pPr marL="342900" lvl="0" indent="-342900" eaLnBrk="1" hangingPunct="1">
              <a:spcBef>
                <a:spcPct val="20000"/>
              </a:spcBef>
              <a:buFont typeface="Arial" pitchFamily="34" charset="0"/>
              <a:buChar char="•"/>
            </a:pPr>
            <a:r>
              <a:rPr lang="sr-Latn-CS" sz="2000" kern="0" dirty="0">
                <a:latin typeface="+mn-lt"/>
              </a:rPr>
              <a:t>Klasa 0 - Stalna sredstva </a:t>
            </a:r>
          </a:p>
          <a:p>
            <a:pPr marL="342900" lvl="0" indent="-342900" eaLnBrk="1" hangingPunct="1">
              <a:spcBef>
                <a:spcPct val="20000"/>
              </a:spcBef>
              <a:buFont typeface="Arial" pitchFamily="34" charset="0"/>
              <a:buChar char="•"/>
            </a:pPr>
            <a:r>
              <a:rPr lang="sr-Latn-CS" sz="2000" kern="0" dirty="0">
                <a:latin typeface="+mn-lt"/>
              </a:rPr>
              <a:t>Klasa 1 - Tekuća sredstva</a:t>
            </a:r>
          </a:p>
          <a:p>
            <a:pPr marL="342900" lvl="0" indent="-342900" eaLnBrk="1" hangingPunct="1">
              <a:spcBef>
                <a:spcPct val="20000"/>
              </a:spcBef>
              <a:buFont typeface="Arial" pitchFamily="34" charset="0"/>
              <a:buChar char="•"/>
            </a:pPr>
            <a:r>
              <a:rPr lang="sr-Latn-CS" sz="2000" kern="0" dirty="0" smtClean="0">
                <a:latin typeface="+mn-lt"/>
              </a:rPr>
              <a:t>Klasa </a:t>
            </a:r>
            <a:r>
              <a:rPr lang="sr-Latn-CS" sz="2000" kern="0" dirty="0">
                <a:latin typeface="+mn-lt"/>
              </a:rPr>
              <a:t>2 - Trajni izvori i dugoročne obaveze</a:t>
            </a:r>
          </a:p>
          <a:p>
            <a:pPr marL="342900" lvl="0" indent="-342900" eaLnBrk="1" hangingPunct="1">
              <a:spcBef>
                <a:spcPct val="20000"/>
              </a:spcBef>
              <a:buFont typeface="Arial" pitchFamily="34" charset="0"/>
              <a:buChar char="•"/>
            </a:pPr>
            <a:r>
              <a:rPr lang="sr-Latn-CS" sz="2000" kern="0" dirty="0" smtClean="0">
                <a:latin typeface="+mn-lt"/>
              </a:rPr>
              <a:t>Klasa </a:t>
            </a:r>
            <a:r>
              <a:rPr lang="sr-Latn-CS" sz="2000" kern="0" dirty="0">
                <a:latin typeface="+mn-lt"/>
              </a:rPr>
              <a:t>3 - Kratkoročne obaveze </a:t>
            </a:r>
          </a:p>
          <a:p>
            <a:pPr marL="342900" lvl="0" indent="-342900" eaLnBrk="1" hangingPunct="1">
              <a:spcBef>
                <a:spcPct val="20000"/>
              </a:spcBef>
              <a:buFont typeface="Arial" pitchFamily="34" charset="0"/>
              <a:buChar char="•"/>
            </a:pPr>
            <a:r>
              <a:rPr lang="sr-Latn-CS" sz="2000" kern="0" dirty="0">
                <a:latin typeface="+mn-lt"/>
              </a:rPr>
              <a:t>Klasa 4 - Rashodi i prihodi </a:t>
            </a:r>
          </a:p>
          <a:p>
            <a:pPr marL="342900" lvl="0" indent="-342900" eaLnBrk="1" hangingPunct="1">
              <a:spcBef>
                <a:spcPct val="20000"/>
              </a:spcBef>
              <a:buFont typeface="Arial" pitchFamily="34" charset="0"/>
              <a:buChar char="•"/>
            </a:pPr>
            <a:r>
              <a:rPr lang="sr-Latn-CS" sz="2000" kern="0" dirty="0">
                <a:latin typeface="+mn-lt"/>
              </a:rPr>
              <a:t>Klasa 5 - Rezultat poslovanja</a:t>
            </a: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2500306"/>
            <a:ext cx="8229600" cy="3630619"/>
          </a:xfrm>
        </p:spPr>
        <p:txBody>
          <a:bodyPr/>
          <a:lstStyle/>
          <a:p>
            <a:pPr algn="just">
              <a:buNone/>
            </a:pPr>
            <a:r>
              <a:rPr lang="en-US" sz="2000" dirty="0" err="1"/>
              <a:t>Kontni</a:t>
            </a:r>
            <a:r>
              <a:rPr lang="en-US" sz="2000" dirty="0"/>
              <a:t> plan </a:t>
            </a:r>
            <a:r>
              <a:rPr lang="en-US" sz="2000" dirty="0" err="1"/>
              <a:t>za</a:t>
            </a:r>
            <a:r>
              <a:rPr lang="en-US" sz="2000" dirty="0"/>
              <a:t> NO je </a:t>
            </a:r>
            <a:r>
              <a:rPr lang="en-US" sz="2000" dirty="0" err="1"/>
              <a:t>predvidio</a:t>
            </a:r>
            <a:r>
              <a:rPr lang="en-US" sz="2000" dirty="0"/>
              <a:t> </a:t>
            </a:r>
            <a:r>
              <a:rPr lang="en-US" sz="2000" b="1" u="sng" dirty="0"/>
              <a:t>pet </a:t>
            </a:r>
            <a:r>
              <a:rPr lang="en-US" sz="2000" b="1" u="sng" dirty="0" err="1"/>
              <a:t>osnovnih</a:t>
            </a:r>
            <a:r>
              <a:rPr lang="en-US" sz="2000" b="1" u="sng" dirty="0"/>
              <a:t> </a:t>
            </a:r>
            <a:r>
              <a:rPr lang="en-US" sz="2000" b="1" u="sng" dirty="0" err="1"/>
              <a:t>vrsta</a:t>
            </a:r>
            <a:r>
              <a:rPr lang="en-US" sz="2000" b="1" u="sng" dirty="0"/>
              <a:t> </a:t>
            </a:r>
            <a:r>
              <a:rPr lang="en-US" sz="2000" b="1" u="sng" dirty="0" err="1"/>
              <a:t>prihoda</a:t>
            </a:r>
            <a:r>
              <a:rPr lang="en-US" sz="2000" b="1" u="sng" dirty="0"/>
              <a:t> </a:t>
            </a:r>
            <a:r>
              <a:rPr lang="en-US" sz="2000" dirty="0" err="1"/>
              <a:t>koje</a:t>
            </a:r>
            <a:r>
              <a:rPr lang="en-US" sz="2000" dirty="0"/>
              <a:t> </a:t>
            </a:r>
            <a:r>
              <a:rPr lang="en-US" sz="2000" dirty="0" err="1"/>
              <a:t>ove</a:t>
            </a:r>
            <a:r>
              <a:rPr lang="en-US" sz="2000" dirty="0"/>
              <a:t> </a:t>
            </a:r>
            <a:r>
              <a:rPr lang="en-US" sz="2000" dirty="0" err="1"/>
              <a:t>organizacije</a:t>
            </a:r>
            <a:r>
              <a:rPr lang="en-US" sz="2000" dirty="0"/>
              <a:t> </a:t>
            </a:r>
            <a:r>
              <a:rPr lang="en-US" sz="2000" dirty="0" err="1"/>
              <a:t>mogu</a:t>
            </a:r>
            <a:r>
              <a:rPr lang="en-US" sz="2000" dirty="0"/>
              <a:t> </a:t>
            </a:r>
            <a:r>
              <a:rPr lang="en-US" sz="2000" dirty="0" err="1"/>
              <a:t>imati</a:t>
            </a:r>
            <a:r>
              <a:rPr lang="en-US" sz="2000" dirty="0"/>
              <a:t> </a:t>
            </a:r>
            <a:r>
              <a:rPr lang="en-US" sz="2000" dirty="0" err="1"/>
              <a:t>i</a:t>
            </a:r>
            <a:r>
              <a:rPr lang="en-US" sz="2000" dirty="0"/>
              <a:t> </a:t>
            </a:r>
            <a:r>
              <a:rPr lang="en-US" sz="2000" dirty="0" err="1"/>
              <a:t>trebaju</a:t>
            </a:r>
            <a:r>
              <a:rPr lang="en-US" sz="2000" dirty="0"/>
              <a:t> </a:t>
            </a:r>
            <a:r>
              <a:rPr lang="en-US" sz="2000" dirty="0" err="1"/>
              <a:t>razgraničeno</a:t>
            </a:r>
            <a:r>
              <a:rPr lang="en-US" sz="2000" dirty="0"/>
              <a:t> </a:t>
            </a:r>
            <a:r>
              <a:rPr lang="en-US" sz="2000" dirty="0" err="1"/>
              <a:t>evidentirati</a:t>
            </a:r>
            <a:r>
              <a:rPr lang="en-US" sz="2000" dirty="0"/>
              <a:t>: </a:t>
            </a:r>
            <a:endParaRPr lang="hr-HR" sz="2000" dirty="0"/>
          </a:p>
          <a:p>
            <a:pPr algn="just">
              <a:buNone/>
            </a:pPr>
            <a:endParaRPr lang="hr-HR" sz="2000" dirty="0"/>
          </a:p>
          <a:p>
            <a:pPr>
              <a:buClrTx/>
              <a:buFont typeface="Arial" pitchFamily="34" charset="0"/>
              <a:buChar char="•"/>
            </a:pPr>
            <a:r>
              <a:rPr lang="en-US" sz="2000" dirty="0"/>
              <a:t>410 - </a:t>
            </a:r>
            <a:r>
              <a:rPr lang="en-US" sz="2000" dirty="0" err="1"/>
              <a:t>Članarine</a:t>
            </a:r>
            <a:r>
              <a:rPr lang="en-US" sz="2000" dirty="0"/>
              <a:t> </a:t>
            </a:r>
            <a:endParaRPr lang="hr-HR" sz="2000" dirty="0"/>
          </a:p>
          <a:p>
            <a:pPr>
              <a:buClrTx/>
              <a:buFont typeface="Arial" pitchFamily="34" charset="0"/>
              <a:buChar char="•"/>
            </a:pPr>
            <a:r>
              <a:rPr lang="en-US" sz="2000" dirty="0"/>
              <a:t>411 - </a:t>
            </a:r>
            <a:r>
              <a:rPr lang="en-US" sz="2000" dirty="0" err="1"/>
              <a:t>Prihodi</a:t>
            </a:r>
            <a:r>
              <a:rPr lang="en-US" sz="2000" dirty="0"/>
              <a:t> </a:t>
            </a:r>
            <a:r>
              <a:rPr lang="en-US" sz="2000" dirty="0" err="1"/>
              <a:t>iz</a:t>
            </a:r>
            <a:r>
              <a:rPr lang="en-US" sz="2000" dirty="0"/>
              <a:t> </a:t>
            </a:r>
            <a:r>
              <a:rPr lang="en-US" sz="2000" dirty="0" err="1"/>
              <a:t>budžeta</a:t>
            </a:r>
            <a:r>
              <a:rPr lang="en-US" sz="2000" dirty="0"/>
              <a:t> </a:t>
            </a:r>
            <a:endParaRPr lang="hr-HR" sz="2000" dirty="0"/>
          </a:p>
          <a:p>
            <a:pPr>
              <a:buClrTx/>
              <a:buFont typeface="Arial" pitchFamily="34" charset="0"/>
              <a:buChar char="•"/>
            </a:pPr>
            <a:r>
              <a:rPr lang="en-US" sz="2000" dirty="0"/>
              <a:t>412 - </a:t>
            </a:r>
            <a:r>
              <a:rPr lang="en-US" sz="2000" dirty="0" err="1"/>
              <a:t>Humanitarni</a:t>
            </a:r>
            <a:r>
              <a:rPr lang="en-US" sz="2000" dirty="0"/>
              <a:t> </a:t>
            </a:r>
            <a:r>
              <a:rPr lang="en-US" sz="2000" dirty="0" err="1"/>
              <a:t>prihodi</a:t>
            </a:r>
            <a:r>
              <a:rPr lang="en-US" sz="2000" dirty="0"/>
              <a:t> </a:t>
            </a:r>
            <a:endParaRPr lang="hr-HR" sz="2000" dirty="0"/>
          </a:p>
          <a:p>
            <a:pPr>
              <a:buClrTx/>
              <a:buFont typeface="Arial" pitchFamily="34" charset="0"/>
              <a:buChar char="•"/>
            </a:pPr>
            <a:r>
              <a:rPr lang="en-US" sz="2000" dirty="0"/>
              <a:t>417 - </a:t>
            </a:r>
            <a:r>
              <a:rPr lang="en-US" sz="2000" dirty="0" err="1"/>
              <a:t>Prihodi</a:t>
            </a:r>
            <a:r>
              <a:rPr lang="en-US" sz="2000" dirty="0"/>
              <a:t> </a:t>
            </a:r>
            <a:r>
              <a:rPr lang="en-US" sz="2000" dirty="0" err="1"/>
              <a:t>od</a:t>
            </a:r>
            <a:r>
              <a:rPr lang="en-US" sz="2000" dirty="0"/>
              <a:t> </a:t>
            </a:r>
            <a:r>
              <a:rPr lang="en-US" sz="2000" dirty="0" err="1"/>
              <a:t>vlastite</a:t>
            </a:r>
            <a:r>
              <a:rPr lang="en-US" sz="2000" dirty="0"/>
              <a:t> </a:t>
            </a:r>
            <a:r>
              <a:rPr lang="en-US" sz="2000" dirty="0" err="1"/>
              <a:t>aktivnosti</a:t>
            </a:r>
            <a:r>
              <a:rPr lang="en-US" sz="2000" dirty="0"/>
              <a:t> </a:t>
            </a:r>
            <a:endParaRPr lang="hr-HR" sz="2000" dirty="0"/>
          </a:p>
          <a:p>
            <a:pPr>
              <a:buClrTx/>
              <a:buFont typeface="Arial" pitchFamily="34" charset="0"/>
              <a:buChar char="•"/>
            </a:pPr>
            <a:r>
              <a:rPr lang="en-US" sz="2000" dirty="0"/>
              <a:t>418 - </a:t>
            </a:r>
            <a:r>
              <a:rPr lang="en-US" sz="2000" dirty="0" err="1"/>
              <a:t>Ostali</a:t>
            </a:r>
            <a:r>
              <a:rPr lang="en-US" sz="2000" dirty="0"/>
              <a:t> </a:t>
            </a:r>
            <a:r>
              <a:rPr lang="en-US" sz="2000" dirty="0" err="1"/>
              <a:t>prihodi</a:t>
            </a:r>
            <a:r>
              <a:rPr lang="en-US" sz="2000" dirty="0"/>
              <a:t> </a:t>
            </a:r>
            <a:endParaRPr lang="hr-HR" sz="2000" dirty="0"/>
          </a:p>
          <a:p>
            <a:pPr>
              <a:buClrTx/>
              <a:buFont typeface="Arial" pitchFamily="34" charset="0"/>
              <a:buChar char="•"/>
            </a:pPr>
            <a:r>
              <a:rPr lang="en-US" sz="2000" dirty="0"/>
              <a:t>419 - </a:t>
            </a:r>
            <a:r>
              <a:rPr lang="en-US" sz="2000" dirty="0" err="1"/>
              <a:t>Raspored</a:t>
            </a:r>
            <a:r>
              <a:rPr lang="en-US" sz="2000" dirty="0"/>
              <a:t> </a:t>
            </a:r>
            <a:r>
              <a:rPr lang="en-US" sz="2000" dirty="0" err="1"/>
              <a:t>prihoda</a:t>
            </a:r>
            <a:endParaRPr lang="hr-HR" sz="2000" dirty="0"/>
          </a:p>
          <a:p>
            <a:pPr>
              <a:buClrTx/>
              <a:buNone/>
            </a:pPr>
            <a:endParaRPr lang="hr-HR" sz="2000" dirty="0"/>
          </a:p>
          <a:p>
            <a:pPr>
              <a:buClrTx/>
              <a:buFont typeface="Arial" pitchFamily="34" charset="0"/>
              <a:buChar char="•"/>
            </a:pPr>
            <a:endParaRPr lang="hr-HR" sz="2000" dirty="0"/>
          </a:p>
          <a:p>
            <a:pPr>
              <a:buClrTx/>
              <a:buFont typeface="Arial" pitchFamily="34" charset="0"/>
              <a:buChar char="•"/>
            </a:pPr>
            <a:endParaRPr lang="hr-HR" sz="2000" dirty="0"/>
          </a:p>
          <a:p>
            <a:pPr>
              <a:buClrTx/>
              <a:buFont typeface="Arial" pitchFamily="34" charset="0"/>
              <a:buChar char="•"/>
            </a:pPr>
            <a:endParaRPr lang="hr-HR" sz="2000" dirty="0"/>
          </a:p>
          <a:p>
            <a:pPr>
              <a:buClrTx/>
              <a:buFont typeface="Arial" pitchFamily="34" charset="0"/>
              <a:buChar char="•"/>
            </a:pPr>
            <a:endParaRPr lang="hr-HR" sz="2000" dirty="0"/>
          </a:p>
          <a:p>
            <a:pPr>
              <a:buClrTx/>
              <a:buFont typeface="Arial" pitchFamily="34" charset="0"/>
              <a:buChar char="•"/>
            </a:pPr>
            <a:endParaRPr lang="hr-HR" sz="2000" dirty="0"/>
          </a:p>
          <a:p>
            <a:pPr>
              <a:buClrTx/>
              <a:buFont typeface="Arial" pitchFamily="34" charset="0"/>
              <a:buChar char="•"/>
            </a:pPr>
            <a:endParaRPr lang="hr-HR" sz="2000" dirty="0"/>
          </a:p>
          <a:p>
            <a:pPr>
              <a:buClrTx/>
              <a:buFont typeface="Arial" pitchFamily="34" charset="0"/>
              <a:buChar char="•"/>
            </a:pPr>
            <a:endParaRPr lang="en-US" sz="2000" dirty="0"/>
          </a:p>
        </p:txBody>
      </p:sp>
      <p:sp>
        <p:nvSpPr>
          <p:cNvPr id="4" name="Footer Placeholder 3"/>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
        <p:nvSpPr>
          <p:cNvPr id="5" name="Rectangle 2"/>
          <p:cNvSpPr>
            <a:spLocks noGrp="1" noChangeArrowheads="1"/>
          </p:cNvSpPr>
          <p:nvPr>
            <p:ph type="title"/>
          </p:nvPr>
        </p:nvSpPr>
        <p:spPr>
          <a:xfrm>
            <a:off x="457200" y="274638"/>
            <a:ext cx="8229600" cy="2154230"/>
          </a:xfrm>
        </p:spPr>
        <p:txBody>
          <a:bodyPr/>
          <a:lstStyle/>
          <a:p>
            <a:pPr algn="ctr"/>
            <a:r>
              <a:rPr lang="sr-Latn-CS" sz="2400" b="1" u="sng" dirty="0"/>
              <a:t>POSLOVNI PRIHODI I RASHODI SU SADRŽAJ BILANSA USPIJEHA IZVJEŠTAJNE GODINE</a:t>
            </a:r>
            <a:br>
              <a:rPr lang="sr-Latn-CS" sz="2400" b="1" u="sng" dirty="0"/>
            </a:br>
            <a:r>
              <a:rPr lang="sr-Latn-CS" sz="2400" b="1" u="sng" dirty="0"/>
              <a:t/>
            </a:r>
            <a:br>
              <a:rPr lang="sr-Latn-CS" sz="2400" b="1" u="sng" dirty="0"/>
            </a:br>
            <a:r>
              <a:rPr lang="sr-Latn-CS" sz="2400" b="1" u="sng" dirty="0"/>
              <a:t>RAZLIKA </a:t>
            </a:r>
            <a:r>
              <a:rPr lang="sr-Latn-CS" sz="2400" b="1" u="sng" dirty="0" smtClean="0"/>
              <a:t>PRIHODA i RASHODA = DOBIT / GUBITAK</a:t>
            </a:r>
            <a:endParaRPr lang="en-US" sz="24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b="1" dirty="0"/>
              <a:t>POSLOVNI PRIHODI</a:t>
            </a:r>
            <a:endParaRPr lang="bs-Latn-BA" sz="2400" b="1" dirty="0"/>
          </a:p>
        </p:txBody>
      </p:sp>
      <p:sp>
        <p:nvSpPr>
          <p:cNvPr id="3" name="Content Placeholder 2"/>
          <p:cNvSpPr>
            <a:spLocks noGrp="1"/>
          </p:cNvSpPr>
          <p:nvPr>
            <p:ph idx="1"/>
          </p:nvPr>
        </p:nvSpPr>
        <p:spPr/>
        <p:txBody>
          <a:bodyPr/>
          <a:lstStyle/>
          <a:p>
            <a:pPr algn="just">
              <a:buClrTx/>
              <a:buFont typeface="Arial" pitchFamily="34" charset="0"/>
              <a:buChar char="•"/>
            </a:pPr>
            <a:r>
              <a:rPr lang="hr-HR" sz="1900" dirty="0"/>
              <a:t>Najčešći oblik finansiranja sindikata su </a:t>
            </a:r>
            <a:r>
              <a:rPr lang="hr-HR" sz="1900" b="1" u="sng" dirty="0"/>
              <a:t>članarine,</a:t>
            </a:r>
            <a:r>
              <a:rPr lang="hr-HR" sz="1900" dirty="0"/>
              <a:t> te prihodi iz </a:t>
            </a:r>
            <a:r>
              <a:rPr lang="hr-HR" sz="1900" b="1" u="sng" dirty="0"/>
              <a:t>Kantonalnog ili federalnog  budžeta </a:t>
            </a:r>
          </a:p>
          <a:p>
            <a:pPr algn="just">
              <a:buClrTx/>
              <a:buFont typeface="Arial" pitchFamily="34" charset="0"/>
              <a:buChar char="•"/>
            </a:pPr>
            <a:r>
              <a:rPr lang="hr-HR" sz="1900" dirty="0"/>
              <a:t>Prihodi mogu nastati od </a:t>
            </a:r>
            <a:r>
              <a:rPr lang="hr-HR" sz="1900" b="1" u="sng" dirty="0"/>
              <a:t>donacija</a:t>
            </a:r>
            <a:r>
              <a:rPr lang="hr-HR" sz="1900" dirty="0"/>
              <a:t> u novcu i stvarima, </a:t>
            </a:r>
            <a:r>
              <a:rPr lang="hr-HR" sz="1900" dirty="0" smtClean="0"/>
              <a:t>te od pravnih </a:t>
            </a:r>
            <a:r>
              <a:rPr lang="hr-HR" sz="1900" dirty="0"/>
              <a:t>ili fizičkih lica</a:t>
            </a:r>
          </a:p>
          <a:p>
            <a:pPr algn="just">
              <a:buClrTx/>
              <a:buFont typeface="Arial" pitchFamily="34" charset="0"/>
              <a:buChar char="•"/>
            </a:pPr>
            <a:r>
              <a:rPr lang="hr-HR" sz="1900" dirty="0"/>
              <a:t>Rjeđi oblik prihoda su </a:t>
            </a:r>
            <a:r>
              <a:rPr lang="hr-HR" sz="1900" b="1" u="sng" dirty="0"/>
              <a:t>prihodi od samofinansiranja</a:t>
            </a:r>
            <a:r>
              <a:rPr lang="hr-HR" sz="1900" dirty="0"/>
              <a:t> </a:t>
            </a:r>
            <a:r>
              <a:rPr lang="hr-HR" sz="1900" dirty="0" smtClean="0"/>
              <a:t>(putem </a:t>
            </a:r>
            <a:r>
              <a:rPr lang="hr-HR" sz="1900" dirty="0"/>
              <a:t>projekata, prodajom usluga, prodajom proizvoda i sl.)</a:t>
            </a:r>
            <a:endParaRPr lang="bs-Latn-BA" sz="1900" dirty="0"/>
          </a:p>
        </p:txBody>
      </p:sp>
      <p:sp>
        <p:nvSpPr>
          <p:cNvPr id="4" name="Footer Placeholder 3"/>
          <p:cNvSpPr>
            <a:spLocks noGrp="1"/>
          </p:cNvSpPr>
          <p:nvPr>
            <p:ph type="ftr" sz="quarter" idx="11"/>
          </p:nvPr>
        </p:nvSpPr>
        <p:spPr/>
        <p:txBody>
          <a:bodyPr/>
          <a:lstStyle/>
          <a:p>
            <a:r>
              <a:rPr lang="en-US" smtClean="0"/>
              <a:t>Seminar sindikalnim povjerenicima          Suzana Petrović</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dirty="0"/>
              <a:t>Seminar </a:t>
            </a:r>
            <a:r>
              <a:rPr lang="en-US" dirty="0" err="1"/>
              <a:t>sindikalnim</a:t>
            </a:r>
            <a:r>
              <a:rPr lang="en-US" dirty="0"/>
              <a:t> </a:t>
            </a:r>
            <a:r>
              <a:rPr lang="en-US" dirty="0" err="1"/>
              <a:t>povjerenicima</a:t>
            </a:r>
            <a:r>
              <a:rPr lang="en-US" dirty="0"/>
              <a:t>          </a:t>
            </a:r>
            <a:r>
              <a:rPr lang="en-US" dirty="0" err="1"/>
              <a:t>Suzana</a:t>
            </a:r>
            <a:r>
              <a:rPr lang="en-US" dirty="0"/>
              <a:t> </a:t>
            </a:r>
            <a:r>
              <a:rPr lang="en-US" dirty="0" err="1" smtClean="0"/>
              <a:t>Petrović</a:t>
            </a:r>
            <a:endParaRPr lang="en-US" dirty="0"/>
          </a:p>
        </p:txBody>
      </p:sp>
      <p:sp>
        <p:nvSpPr>
          <p:cNvPr id="12"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Rectangle 12"/>
          <p:cNvSpPr/>
          <p:nvPr/>
        </p:nvSpPr>
        <p:spPr>
          <a:xfrm>
            <a:off x="928662" y="1214422"/>
            <a:ext cx="7072362" cy="4185761"/>
          </a:xfrm>
          <a:prstGeom prst="rect">
            <a:avLst/>
          </a:prstGeom>
        </p:spPr>
        <p:txBody>
          <a:bodyPr wrap="square">
            <a:spAutoFit/>
          </a:bodyPr>
          <a:lstStyle/>
          <a:p>
            <a:pPr algn="just"/>
            <a:r>
              <a:rPr lang="bs-Latn-BA" sz="1900" dirty="0"/>
              <a:t>Prema kontnom planu za neprofitne organizacije tj. </a:t>
            </a:r>
            <a:r>
              <a:rPr lang="bs-Latn-BA" sz="1900" dirty="0" smtClean="0"/>
              <a:t>sindikate, </a:t>
            </a:r>
            <a:r>
              <a:rPr lang="bs-Latn-BA" sz="1900" dirty="0"/>
              <a:t>na grupi 40 predviđeno je </a:t>
            </a:r>
            <a:r>
              <a:rPr lang="bs-Latn-BA" sz="1900" b="1" u="sng" dirty="0"/>
              <a:t>evidentiranje </a:t>
            </a:r>
            <a:r>
              <a:rPr lang="bs-Latn-BA" sz="1900" b="1" u="sng" dirty="0" smtClean="0"/>
              <a:t>slijedećih </a:t>
            </a:r>
            <a:r>
              <a:rPr lang="bs-Latn-BA" sz="1900" b="1" u="sng" dirty="0"/>
              <a:t>rashoda</a:t>
            </a:r>
            <a:r>
              <a:rPr lang="bs-Latn-BA" sz="1900" dirty="0"/>
              <a:t>:</a:t>
            </a:r>
          </a:p>
          <a:p>
            <a:r>
              <a:rPr lang="bs-Latn-BA" sz="1900" dirty="0"/>
              <a:t> • </a:t>
            </a:r>
            <a:r>
              <a:rPr lang="bs-Latn-BA" sz="1900" dirty="0" smtClean="0"/>
              <a:t>400 - materijal </a:t>
            </a:r>
            <a:r>
              <a:rPr lang="bs-Latn-BA" sz="1900" dirty="0"/>
              <a:t>i energija </a:t>
            </a:r>
          </a:p>
          <a:p>
            <a:r>
              <a:rPr lang="bs-Latn-BA" sz="1900" dirty="0"/>
              <a:t> • </a:t>
            </a:r>
            <a:r>
              <a:rPr lang="bs-Latn-BA" sz="1900" dirty="0" smtClean="0"/>
              <a:t>401 - usluge </a:t>
            </a:r>
            <a:endParaRPr lang="bs-Latn-BA" sz="1900" dirty="0"/>
          </a:p>
          <a:p>
            <a:r>
              <a:rPr lang="bs-Latn-BA" sz="1900" dirty="0"/>
              <a:t> • </a:t>
            </a:r>
            <a:r>
              <a:rPr lang="bs-Latn-BA" sz="1900" dirty="0" smtClean="0"/>
              <a:t>402 - troškovi </a:t>
            </a:r>
            <a:r>
              <a:rPr lang="bs-Latn-BA" sz="1900" dirty="0"/>
              <a:t>plaća</a:t>
            </a:r>
          </a:p>
          <a:p>
            <a:r>
              <a:rPr lang="bs-Latn-BA" sz="1900" dirty="0"/>
              <a:t> • </a:t>
            </a:r>
            <a:r>
              <a:rPr lang="bs-Latn-BA" sz="1900" dirty="0" smtClean="0"/>
              <a:t>403 - obračunata </a:t>
            </a:r>
            <a:r>
              <a:rPr lang="bs-Latn-BA" sz="1900" dirty="0"/>
              <a:t>amortizacija</a:t>
            </a:r>
          </a:p>
          <a:p>
            <a:r>
              <a:rPr lang="bs-Latn-BA" sz="1900" dirty="0"/>
              <a:t> • </a:t>
            </a:r>
            <a:r>
              <a:rPr lang="bs-Latn-BA" sz="1900" dirty="0" smtClean="0"/>
              <a:t>404 - kamate </a:t>
            </a:r>
            <a:r>
              <a:rPr lang="bs-Latn-BA" sz="1900" dirty="0"/>
              <a:t>i premije osiguranja </a:t>
            </a:r>
          </a:p>
          <a:p>
            <a:r>
              <a:rPr lang="bs-Latn-BA" sz="1900" dirty="0"/>
              <a:t> • </a:t>
            </a:r>
            <a:r>
              <a:rPr lang="bs-Latn-BA" sz="1900" dirty="0" smtClean="0"/>
              <a:t>405 - putni </a:t>
            </a:r>
            <a:r>
              <a:rPr lang="bs-Latn-BA" sz="1900" dirty="0"/>
              <a:t>troškovi</a:t>
            </a:r>
          </a:p>
          <a:p>
            <a:r>
              <a:rPr lang="bs-Latn-BA" sz="1900" dirty="0"/>
              <a:t> • </a:t>
            </a:r>
            <a:r>
              <a:rPr lang="bs-Latn-BA" sz="1900" dirty="0" smtClean="0"/>
              <a:t>406 - humanitarni </a:t>
            </a:r>
            <a:r>
              <a:rPr lang="bs-Latn-BA" sz="1900" dirty="0"/>
              <a:t>rashodi</a:t>
            </a:r>
          </a:p>
          <a:p>
            <a:r>
              <a:rPr lang="bs-Latn-BA" sz="1900" dirty="0"/>
              <a:t> • </a:t>
            </a:r>
            <a:r>
              <a:rPr lang="bs-Latn-BA" sz="1900" dirty="0" smtClean="0"/>
              <a:t>407 - porezi </a:t>
            </a:r>
            <a:r>
              <a:rPr lang="bs-Latn-BA" sz="1900" dirty="0"/>
              <a:t>i doprinosi koji ne zavise od rezultata</a:t>
            </a:r>
          </a:p>
          <a:p>
            <a:r>
              <a:rPr lang="bs-Latn-BA" sz="1900" dirty="0"/>
              <a:t> • </a:t>
            </a:r>
            <a:r>
              <a:rPr lang="bs-Latn-BA" sz="1900" dirty="0" smtClean="0"/>
              <a:t>408 - ostali </a:t>
            </a:r>
            <a:r>
              <a:rPr lang="bs-Latn-BA" sz="1900" dirty="0"/>
              <a:t>rashodi</a:t>
            </a:r>
          </a:p>
          <a:p>
            <a:pPr>
              <a:buFont typeface="Arial" pitchFamily="34" charset="0"/>
              <a:buChar char="•"/>
            </a:pPr>
            <a:r>
              <a:rPr lang="hr-HR" sz="1900" dirty="0"/>
              <a:t>  </a:t>
            </a:r>
            <a:r>
              <a:rPr lang="hr-HR" sz="1900" dirty="0" smtClean="0"/>
              <a:t>409 - raspored </a:t>
            </a:r>
            <a:r>
              <a:rPr lang="hr-HR" sz="1900" dirty="0"/>
              <a:t>rashoda</a:t>
            </a:r>
            <a:endParaRPr lang="bs-Latn-BA" sz="1900" dirty="0"/>
          </a:p>
          <a:p>
            <a:endParaRPr lang="bs-Latn-BA" sz="1900" dirty="0"/>
          </a:p>
          <a:p>
            <a:endParaRPr lang="bs-Latn-BA" sz="1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1337</TotalTime>
  <Words>2755</Words>
  <Application>Microsoft Office PowerPoint</Application>
  <PresentationFormat>On-screen Show (4:3)</PresentationFormat>
  <Paragraphs>413</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Watermark</vt:lpstr>
      <vt:lpstr>OSNOVNE EVIDENCIJE KNJIGOVODSTVA SINDIKATA I NAJAVLJENE IZMJENE POREZA I DOPRINOSA</vt:lpstr>
      <vt:lpstr>Knjigovodstvo predstavlja prikupljanje, kontrolu i evidentiranje poslovnih promjena u skladu sa zakonom. Knjigovođa mora biti osoba od povjerenja koja poznaje zakonske propise o knjigovodstvenom poslovanju uz poznavanje poreznih propisa kao dio njegove usluge odnosno poreznog savjetovanja. Ukratko, osnovni su ciljevi knjigovodstva, odnosno njegov konačni proizvod - finansijski izvještaji, od kojih su na kraju najvažniji bilans stanja i bilans uspijeha. </vt:lpstr>
      <vt:lpstr>DEFINIRANJE</vt:lpstr>
      <vt:lpstr>NEPROFITNE ORGANIZACIJE </vt:lpstr>
      <vt:lpstr>FINANSIJSKI IZVJEŠTAJI</vt:lpstr>
      <vt:lpstr>KONTNI PLAN ZA NEPROFITNE ORGANIZACIJE </vt:lpstr>
      <vt:lpstr>POSLOVNI PRIHODI I RASHODI SU SADRŽAJ BILANSA USPIJEHA IZVJEŠTAJNE GODINE  RAZLIKA PRIHODA i RASHODA = DOBIT / GUBITAK</vt:lpstr>
      <vt:lpstr>POSLOVNI PRIHODI</vt:lpstr>
      <vt:lpstr>Slide 9</vt:lpstr>
      <vt:lpstr>POSLOVNI RASHODI</vt:lpstr>
      <vt:lpstr>BILANS STANJA</vt:lpstr>
      <vt:lpstr>Slide 12</vt:lpstr>
      <vt:lpstr>Slide 13</vt:lpstr>
      <vt:lpstr>Slide 14</vt:lpstr>
      <vt:lpstr>Slide 15</vt:lpstr>
      <vt:lpstr>1.Finansijsko poslovanje-platne transakcije</vt:lpstr>
      <vt:lpstr>Slide 17</vt:lpstr>
      <vt:lpstr>Knjigovodstvene isprave pri uplati i isplati u gotovom novcu</vt:lpstr>
      <vt:lpstr>Naplate i plaćanja preko transakcijskog računa</vt:lpstr>
      <vt:lpstr>2. Kratkoročne obaveze-dobavljači</vt:lpstr>
      <vt:lpstr>3.Trajni izvori-neraspoređena dobit/gubitak</vt:lpstr>
      <vt:lpstr>Moguće sankcije</vt:lpstr>
      <vt:lpstr>Slide 23</vt:lpstr>
      <vt:lpstr>Slide 24</vt:lpstr>
      <vt:lpstr>Slide 25</vt:lpstr>
      <vt:lpstr>Slide 26</vt:lpstr>
      <vt:lpstr>NAJAVLJENE IZMJENE NOVOG ZAKONA O POREZU NA DOHODAK I DOPRINOSIMA</vt:lpstr>
      <vt:lpstr>PRIHODI KOJI ĆE PREMA NOVOM ZAKONU BITI OPOREZIVI </vt:lpstr>
      <vt:lpstr>Slide 29</vt:lpstr>
      <vt:lpstr>Slide 30</vt:lpstr>
      <vt:lpstr>Slide 31</vt:lpstr>
      <vt:lpstr> SAŽETAK  1.Svi Kantonalni odbori i Sindikalne organizacije trebaju usvojiti Pravilnike o finansijskom poslovanju ili utrošku finansijskih sredstava    ( ako ih već nisu usvojili) kojima bi se definisalo za koje svrhe i u kojim iznosima se mogu trošiti sredstva sa računa sindikata, procedure, uslovi, odluke,  te Pravilnik o blagajničkom poslovanju koji bi propisao vođenje dnevnika blagajne, isplatnih i naplatnih naloga, blagajnički maksimum i sl. </vt:lpstr>
      <vt:lpstr>3.Za sve sindikalne aktivnosti koje iziskuju novčane transakcije obavezno uzimati račun i fiskalni račun, koji su jedini mjerodavni kao dokaz nastanka aktivnosti, i kao takvi se mogu uzeti za dalje knjiženje.   4.Iplate vršiti preko žiro-računa, a naručito putničkih agencija, restorana, cvjećara i trgovina, sa kojima se prethodno sklopi ugovorni odnos i vrši žiralno plaćanje uz ispostavljeni račun. </vt:lpstr>
      <vt:lpstr> 7.Za ostale uplate po osnovi pomoći moraju se uplatiti porezi u iznosu od     11,11% i predati obrazac APR1036, poreznoj upravi.   8.Za sve ostale uplate fizičkim licima kao što su otpremnine prilikom odlaska u penziju, putni troškovi, dnevnice, naknade i sl moraju se  u skladu sa Pravilnikom o primjeni Zakona o porezu na dohodak, obračunati i uplatiti propisani porezi i doprinosi uz zaključivanje ugovora o djelu.  9.Naknade za rad predsjednicima kantonalnih odbora-paušali moraju se isplaćivati po osnovu ugovora o djelu, a na osnovu Odluka Kantonalnih odbora, bez priznavanja  rashoda od 20%.</vt:lpstr>
      <vt:lpstr>  11.U slučaju potrebe isplate po osnovama navedenim tačkama 8. i 9. potrebno je preko Kantonalnog odbora uputiti Zahtjev Glavnom odboru uz priloženu Odluku. Isplata će se izvršiti na naznačeni transakcijski račun sa Zahtjeva a sindikalna organizacija/kantonalni odbor če refundirati sredstva na račun Glavnog odbora.   12.Obavezno je arhiviranje i čuvanje  dokumentacije u skladu sa propisima.   </vt:lpstr>
      <vt:lpstr>Na pažnji</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OSNOVE RAČUNOVODSTVA SINDIKATA</dc:title>
  <dc:creator>Suzana Petrović - Jasmin Omeragić</dc:creator>
  <cp:lastModifiedBy>misaela.vernes@hotmail.com</cp:lastModifiedBy>
  <cp:revision>251</cp:revision>
  <cp:lastPrinted>2017-06-13T10:26:12Z</cp:lastPrinted>
  <dcterms:created xsi:type="dcterms:W3CDTF">2007-05-09T07:52:16Z</dcterms:created>
  <dcterms:modified xsi:type="dcterms:W3CDTF">2019-10-27T15:30:48Z</dcterms:modified>
</cp:coreProperties>
</file>