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3" r:id="rId15"/>
    <p:sldId id="294" r:id="rId16"/>
    <p:sldId id="270" r:id="rId17"/>
    <p:sldId id="295" r:id="rId18"/>
    <p:sldId id="271" r:id="rId19"/>
    <p:sldId id="272" r:id="rId20"/>
    <p:sldId id="286" r:id="rId21"/>
    <p:sldId id="273" r:id="rId22"/>
    <p:sldId id="274" r:id="rId23"/>
    <p:sldId id="275" r:id="rId24"/>
    <p:sldId id="276" r:id="rId25"/>
    <p:sldId id="287" r:id="rId26"/>
    <p:sldId id="277" r:id="rId27"/>
    <p:sldId id="288" r:id="rId28"/>
    <p:sldId id="289" r:id="rId29"/>
    <p:sldId id="278" r:id="rId30"/>
    <p:sldId id="290" r:id="rId31"/>
    <p:sldId id="291" r:id="rId32"/>
    <p:sldId id="292" r:id="rId33"/>
    <p:sldId id="280" r:id="rId34"/>
    <p:sldId id="279" r:id="rId35"/>
    <p:sldId id="283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3D823-33E2-4EFB-8B77-40C8FC039C7B}" type="datetimeFigureOut">
              <a:rPr lang="hr-HR" smtClean="0"/>
              <a:pPr/>
              <a:t>26.5.2022.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CA838A-D0B1-4E3A-87F7-0243CF0C55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1534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 I ZNAČAJ SAMOSTALNOG SINDIKATA RADNIKA OSNOVNOG  OBRAZOVANJA I ODGOJA TUZLANSKOG KANTONA</a:t>
            </a:r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6672"/>
            <a:ext cx="7406640" cy="5904656"/>
          </a:xfrm>
        </p:spPr>
        <p:txBody>
          <a:bodyPr>
            <a:normAutofit/>
          </a:bodyPr>
          <a:lstStyle/>
          <a:p>
            <a:r>
              <a:rPr lang="hr-BA" b="1" dirty="0"/>
              <a:t>Godina 2018-a.</a:t>
            </a:r>
            <a:endParaRPr lang="hr-BA" dirty="0"/>
          </a:p>
          <a:p>
            <a:r>
              <a:rPr lang="hr-BA" b="1" u="sng" dirty="0">
                <a:solidFill>
                  <a:srgbClr val="FF0000"/>
                </a:solidFill>
              </a:rPr>
              <a:t>Nova osnovica za obračun plaće je 404,00 KM - počevši od januara 2018-e.(povećanje oko 6,5%)</a:t>
            </a:r>
            <a:endParaRPr lang="hr-BA" dirty="0">
              <a:solidFill>
                <a:srgbClr val="FF0000"/>
              </a:solidFill>
            </a:endParaRPr>
          </a:p>
          <a:p>
            <a:r>
              <a:rPr lang="hr-BA" dirty="0"/>
              <a:t>Treći platni razred </a:t>
            </a:r>
            <a:r>
              <a:rPr lang="hr-BA" b="1" dirty="0"/>
              <a:t>404 x 2,32 =937 (+5%) =985 KM</a:t>
            </a:r>
            <a:r>
              <a:rPr lang="hr-BA" dirty="0"/>
              <a:t> , povećanje </a:t>
            </a:r>
            <a:r>
              <a:rPr lang="hr-BA" b="1" u="sng" dirty="0">
                <a:solidFill>
                  <a:srgbClr val="FF0000"/>
                </a:solidFill>
              </a:rPr>
              <a:t>59 KM</a:t>
            </a:r>
            <a:endParaRPr lang="hr-BA" dirty="0">
              <a:solidFill>
                <a:srgbClr val="FF0000"/>
              </a:solidFill>
            </a:endParaRPr>
          </a:p>
          <a:p>
            <a:r>
              <a:rPr lang="hr-BA" dirty="0"/>
              <a:t>Četvrti platni razred </a:t>
            </a:r>
            <a:r>
              <a:rPr lang="hr-BA" b="1" dirty="0"/>
              <a:t>404 x 2,14=865 +(5%)=908 KM,</a:t>
            </a:r>
            <a:r>
              <a:rPr lang="hr-BA" dirty="0"/>
              <a:t> povećanje </a:t>
            </a:r>
            <a:r>
              <a:rPr lang="hr-BA" b="1" u="sng" dirty="0">
                <a:solidFill>
                  <a:srgbClr val="FF0000"/>
                </a:solidFill>
              </a:rPr>
              <a:t>53KM</a:t>
            </a:r>
            <a:endParaRPr lang="hr-BA" dirty="0">
              <a:solidFill>
                <a:srgbClr val="FF0000"/>
              </a:solidFill>
            </a:endParaRPr>
          </a:p>
          <a:p>
            <a:r>
              <a:rPr lang="hr-BA" dirty="0"/>
              <a:t>Peti platni razred </a:t>
            </a:r>
            <a:r>
              <a:rPr lang="hr-BA" b="1" dirty="0"/>
              <a:t>404x1,95=787 +(5%)= </a:t>
            </a:r>
            <a:r>
              <a:rPr lang="hr-BA" b="1" dirty="0" smtClean="0"/>
              <a:t>828KM,</a:t>
            </a:r>
            <a:r>
              <a:rPr lang="hr-BA" dirty="0" smtClean="0"/>
              <a:t>povećanje </a:t>
            </a:r>
            <a:r>
              <a:rPr lang="hr-BA" b="1" u="sng" dirty="0" smtClean="0">
                <a:solidFill>
                  <a:srgbClr val="FF0000"/>
                </a:solidFill>
              </a:rPr>
              <a:t>48 </a:t>
            </a:r>
            <a:r>
              <a:rPr lang="hr-BA" b="1" u="sng" dirty="0">
                <a:solidFill>
                  <a:srgbClr val="FF0000"/>
                </a:solidFill>
              </a:rPr>
              <a:t>KM</a:t>
            </a:r>
            <a:endParaRPr lang="hr-BA" dirty="0">
              <a:solidFill>
                <a:srgbClr val="FF0000"/>
              </a:solidFill>
            </a:endParaRPr>
          </a:p>
          <a:p>
            <a:r>
              <a:rPr lang="hr-BA" b="1" dirty="0"/>
              <a:t>Najniža plaća 430KM</a:t>
            </a:r>
            <a:endParaRPr lang="hr-BA" dirty="0"/>
          </a:p>
          <a:p>
            <a:pPr lvl="0"/>
            <a:r>
              <a:rPr lang="hr-HR" dirty="0" smtClean="0"/>
              <a:t>	</a:t>
            </a:r>
            <a:r>
              <a:rPr lang="hr-HR" sz="2800" dirty="0" smtClean="0"/>
              <a:t>,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6672"/>
            <a:ext cx="7406640" cy="5976664"/>
          </a:xfrm>
        </p:spPr>
        <p:txBody>
          <a:bodyPr>
            <a:normAutofit fontScale="92500" lnSpcReduction="20000"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/>
              <a:t>Godina 2019-a</a:t>
            </a:r>
            <a:endParaRPr lang="hr-BA" dirty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u="sng" dirty="0">
                <a:solidFill>
                  <a:srgbClr val="FF0000"/>
                </a:solidFill>
              </a:rPr>
              <a:t>Uvećanje koeficijenata  zaposlenih u osnovnom obrazovanju 6,71%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u="sng" dirty="0">
                <a:solidFill>
                  <a:srgbClr val="FF0000"/>
                </a:solidFill>
              </a:rPr>
              <a:t>Topli obrok za 8KM na 9KM</a:t>
            </a:r>
            <a:r>
              <a:rPr lang="hr-BA" b="1" u="sng" dirty="0" smtClean="0">
                <a:solidFill>
                  <a:srgbClr val="FF0000"/>
                </a:solidFill>
              </a:rPr>
              <a:t>.(oko 2%)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dirty="0"/>
              <a:t>Treći platni razred </a:t>
            </a:r>
            <a:r>
              <a:rPr lang="hr-BA" b="1" dirty="0"/>
              <a:t>404 x 2,47 =</a:t>
            </a:r>
            <a:r>
              <a:rPr lang="hr-BA" b="1" dirty="0" smtClean="0"/>
              <a:t>998 </a:t>
            </a:r>
            <a:r>
              <a:rPr lang="hr-BA" b="1" dirty="0"/>
              <a:t>(+5%)</a:t>
            </a:r>
            <a:r>
              <a:rPr lang="hr-BA" dirty="0"/>
              <a:t> </a:t>
            </a:r>
            <a:r>
              <a:rPr lang="hr-BA" b="1" dirty="0"/>
              <a:t>=1049 KM</a:t>
            </a:r>
            <a:r>
              <a:rPr lang="hr-BA" dirty="0"/>
              <a:t> , povećanje </a:t>
            </a:r>
            <a:r>
              <a:rPr lang="hr-BA" b="1" u="sng" dirty="0">
                <a:solidFill>
                  <a:srgbClr val="FF0000"/>
                </a:solidFill>
              </a:rPr>
              <a:t>64 KM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dirty="0"/>
              <a:t>Četvrti platni razred </a:t>
            </a:r>
            <a:r>
              <a:rPr lang="hr-BA" b="1" u="sng" dirty="0"/>
              <a:t>404 x 2,28=921 +(5%)=968 KM</a:t>
            </a:r>
            <a:r>
              <a:rPr lang="hr-BA" dirty="0"/>
              <a:t>, povećanje </a:t>
            </a:r>
            <a:r>
              <a:rPr lang="hr-BA" b="1" u="sng" dirty="0">
                <a:solidFill>
                  <a:srgbClr val="FF0000"/>
                </a:solidFill>
              </a:rPr>
              <a:t>60KM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dirty="0"/>
              <a:t>Peti platni razred </a:t>
            </a:r>
            <a:r>
              <a:rPr lang="hr-BA" b="1" u="sng" dirty="0"/>
              <a:t>404x2,08=840 +(5%)= 883KM</a:t>
            </a:r>
            <a:r>
              <a:rPr lang="hr-BA" dirty="0"/>
              <a:t>,povećanje </a:t>
            </a:r>
            <a:r>
              <a:rPr lang="hr-BA" b="1" u="sng" dirty="0">
                <a:solidFill>
                  <a:srgbClr val="FF0000"/>
                </a:solidFill>
              </a:rPr>
              <a:t>53 KM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u="sng" dirty="0"/>
              <a:t>Najniža plaća </a:t>
            </a:r>
            <a:r>
              <a:rPr lang="hr-BA" b="1" u="sng" dirty="0" smtClean="0"/>
              <a:t>460KM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 smtClean="0"/>
              <a:t>U 2019 godini omogućeno ocjenjivanje vannastavnog osoblja (higijeničari,domari,sekretari,financijski radnici) </a:t>
            </a:r>
            <a:r>
              <a:rPr lang="hr-BA" b="1" dirty="0" smtClean="0">
                <a:solidFill>
                  <a:srgbClr val="FF0000"/>
                </a:solidFill>
              </a:rPr>
              <a:t>jedini u regionu imamo, 5% i 10% na platu.</a:t>
            </a:r>
            <a:endParaRPr lang="hr-BA" dirty="0">
              <a:solidFill>
                <a:srgbClr val="FF0000"/>
              </a:solidFill>
            </a:endParaRPr>
          </a:p>
          <a:p>
            <a:pPr marL="484632" lvl="0" indent="-457200">
              <a:buFont typeface="Arial" panose="020B0604020202020204" pitchFamily="34" charset="0"/>
              <a:buChar char="•"/>
            </a:pPr>
            <a:r>
              <a:rPr lang="hr-H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6672"/>
            <a:ext cx="7406640" cy="5976664"/>
          </a:xfrm>
        </p:spPr>
        <p:txBody>
          <a:bodyPr>
            <a:normAutofit lnSpcReduction="10000"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/>
              <a:t>Godina 2020.a </a:t>
            </a:r>
            <a:endParaRPr lang="hr-BA" dirty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dirty="0"/>
              <a:t>Uvećanje koeficijenata </a:t>
            </a:r>
            <a:r>
              <a:rPr lang="hr-BA" b="1" dirty="0">
                <a:solidFill>
                  <a:srgbClr val="FF0000"/>
                </a:solidFill>
              </a:rPr>
              <a:t>za 6,87% od aprila 2020</a:t>
            </a:r>
            <a:r>
              <a:rPr lang="hr-BA" dirty="0" smtClean="0">
                <a:solidFill>
                  <a:srgbClr val="FF0000"/>
                </a:solidFill>
              </a:rPr>
              <a:t>. </a:t>
            </a:r>
            <a:r>
              <a:rPr lang="hr-BA" dirty="0"/>
              <a:t>godine i ugrađivanje važećih odredbi člana </a:t>
            </a:r>
            <a:r>
              <a:rPr lang="hr-BA" b="1" dirty="0"/>
              <a:t>49.zakona o porezu na dohodak u koeficijente</a:t>
            </a:r>
            <a:r>
              <a:rPr lang="hr-BA" b="1" dirty="0" smtClean="0"/>
              <a:t>(+5</a:t>
            </a:r>
            <a:r>
              <a:rPr lang="hr-BA" b="1" dirty="0"/>
              <a:t>%)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/>
              <a:t>Treći platni </a:t>
            </a:r>
            <a:r>
              <a:rPr lang="hr-BA" dirty="0"/>
              <a:t>razred </a:t>
            </a:r>
            <a:r>
              <a:rPr lang="hr-BA" b="1" dirty="0"/>
              <a:t>2,78 x 404=1123KM </a:t>
            </a:r>
            <a:r>
              <a:rPr lang="hr-BA" dirty="0"/>
              <a:t>, povećanje </a:t>
            </a:r>
            <a:r>
              <a:rPr lang="hr-BA" b="1" u="sng" dirty="0">
                <a:solidFill>
                  <a:srgbClr val="FF0000"/>
                </a:solidFill>
              </a:rPr>
              <a:t>74KM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 smtClean="0"/>
              <a:t>Četvrti  </a:t>
            </a:r>
            <a:r>
              <a:rPr lang="hr-BA" u="sng" dirty="0"/>
              <a:t>platni </a:t>
            </a:r>
            <a:r>
              <a:rPr lang="hr-BA" dirty="0"/>
              <a:t>razred </a:t>
            </a:r>
            <a:r>
              <a:rPr lang="hr-BA" b="1" dirty="0"/>
              <a:t>2,56 x 404 =1034</a:t>
            </a:r>
            <a:r>
              <a:rPr lang="hr-BA" dirty="0" smtClean="0"/>
              <a:t>, povećanje </a:t>
            </a:r>
            <a:r>
              <a:rPr lang="hr-BA" b="1" u="sng" dirty="0">
                <a:solidFill>
                  <a:srgbClr val="FF0000"/>
                </a:solidFill>
              </a:rPr>
              <a:t>66KM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 smtClean="0"/>
              <a:t>Peti  </a:t>
            </a:r>
            <a:r>
              <a:rPr lang="hr-BA" u="sng" dirty="0"/>
              <a:t>platni razred </a:t>
            </a:r>
            <a:r>
              <a:rPr lang="hr-BA" b="1" dirty="0"/>
              <a:t>2,34 x 404 =</a:t>
            </a:r>
            <a:r>
              <a:rPr lang="hr-BA" b="1" dirty="0" smtClean="0"/>
              <a:t>945KM </a:t>
            </a:r>
            <a:r>
              <a:rPr lang="hr-BA" dirty="0" smtClean="0"/>
              <a:t>, povećanje </a:t>
            </a:r>
            <a:r>
              <a:rPr lang="hr-BA" b="1" u="sng" dirty="0">
                <a:solidFill>
                  <a:srgbClr val="FF0000"/>
                </a:solidFill>
              </a:rPr>
              <a:t>62KM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/>
              <a:t>Najniža plata 525KM </a:t>
            </a:r>
            <a:endParaRPr lang="hr-BA" b="1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 smtClean="0">
                <a:solidFill>
                  <a:srgbClr val="FF0000"/>
                </a:solidFill>
              </a:rPr>
              <a:t>Jedini ostvarili povećanje plaća za vrijeme pandemije.</a:t>
            </a:r>
            <a:endParaRPr lang="hr-BA" u="sng" dirty="0">
              <a:solidFill>
                <a:srgbClr val="FF0000"/>
              </a:solidFill>
            </a:endParaRPr>
          </a:p>
          <a:p>
            <a:pPr lvl="0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48680"/>
            <a:ext cx="7406640" cy="5544616"/>
          </a:xfrm>
        </p:spPr>
        <p:txBody>
          <a:bodyPr>
            <a:normAutofit fontScale="92500" lnSpcReduction="20000"/>
          </a:bodyPr>
          <a:lstStyle/>
          <a:p>
            <a:pPr lvl="0"/>
            <a:endParaRPr lang="hr-HR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/>
              <a:t>Godina 2021.</a:t>
            </a:r>
            <a:endParaRPr lang="hr-BA" dirty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/>
              <a:t>Povećanje  </a:t>
            </a:r>
            <a:r>
              <a:rPr lang="hr-BA" b="1" u="sng" dirty="0">
                <a:solidFill>
                  <a:srgbClr val="FF0000"/>
                </a:solidFill>
              </a:rPr>
              <a:t>osnovice 3,6 % </a:t>
            </a:r>
            <a:r>
              <a:rPr lang="hr-BA" b="1" dirty="0"/>
              <a:t>nova osnovica </a:t>
            </a:r>
            <a:r>
              <a:rPr lang="hr-BA" u="sng" dirty="0">
                <a:solidFill>
                  <a:srgbClr val="FF0000"/>
                </a:solidFill>
              </a:rPr>
              <a:t>418KM</a:t>
            </a:r>
            <a:r>
              <a:rPr lang="hr-BA" u="sng" dirty="0" smtClean="0">
                <a:solidFill>
                  <a:srgbClr val="FF0000"/>
                </a:solidFill>
              </a:rPr>
              <a:t>. </a:t>
            </a:r>
            <a:r>
              <a:rPr lang="hr-BA" b="1" dirty="0" smtClean="0">
                <a:solidFill>
                  <a:srgbClr val="FF0000"/>
                </a:solidFill>
              </a:rPr>
              <a:t>Povećanje </a:t>
            </a:r>
            <a:r>
              <a:rPr lang="hr-BA" b="1" dirty="0">
                <a:solidFill>
                  <a:srgbClr val="FF0000"/>
                </a:solidFill>
              </a:rPr>
              <a:t>koeficijenata 5%.</a:t>
            </a:r>
            <a:r>
              <a:rPr lang="hr-BA" dirty="0"/>
              <a:t>Topli obrok </a:t>
            </a:r>
            <a:r>
              <a:rPr lang="hr-BA" dirty="0" smtClean="0"/>
              <a:t>povećan  </a:t>
            </a:r>
            <a:r>
              <a:rPr lang="hr-BA" b="1" u="sng" dirty="0">
                <a:solidFill>
                  <a:srgbClr val="FF0000"/>
                </a:solidFill>
              </a:rPr>
              <a:t>na 10KM</a:t>
            </a:r>
            <a:r>
              <a:rPr lang="hr-BA" dirty="0" smtClean="0"/>
              <a:t>. Kumulativno povećanje između </a:t>
            </a:r>
            <a:r>
              <a:rPr lang="hr-BA" b="1" u="sng" dirty="0">
                <a:solidFill>
                  <a:srgbClr val="FF0000"/>
                </a:solidFill>
              </a:rPr>
              <a:t>10,2% i 12,5%.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/>
              <a:t>Treći platni razred </a:t>
            </a:r>
            <a:r>
              <a:rPr lang="hr-BA" b="1" dirty="0"/>
              <a:t>2,92 x 418= 1220 KM</a:t>
            </a:r>
            <a:r>
              <a:rPr lang="hr-BA" dirty="0"/>
              <a:t>, povećanje </a:t>
            </a:r>
            <a:r>
              <a:rPr lang="hr-BA" b="1" u="sng" dirty="0">
                <a:solidFill>
                  <a:srgbClr val="FF0000"/>
                </a:solidFill>
              </a:rPr>
              <a:t>97KM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/>
              <a:t>Četvrti platni razred </a:t>
            </a:r>
            <a:r>
              <a:rPr lang="hr-BA" b="1" dirty="0"/>
              <a:t>2,69 x 418 =</a:t>
            </a:r>
            <a:r>
              <a:rPr lang="hr-BA" b="1" dirty="0" smtClean="0"/>
              <a:t>1124KM </a:t>
            </a:r>
            <a:r>
              <a:rPr lang="hr-BA" dirty="0"/>
              <a:t>,</a:t>
            </a:r>
            <a:r>
              <a:rPr lang="hr-BA" b="1" dirty="0" smtClean="0"/>
              <a:t> povećanje </a:t>
            </a:r>
            <a:r>
              <a:rPr lang="hr-BA" b="1" dirty="0" smtClean="0">
                <a:solidFill>
                  <a:srgbClr val="FF0000"/>
                </a:solidFill>
              </a:rPr>
              <a:t>90 KM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hr-BA" b="1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u="sng" dirty="0"/>
              <a:t>Peti platni razred </a:t>
            </a:r>
            <a:r>
              <a:rPr lang="hr-BA" b="1" dirty="0"/>
              <a:t>2,46 x 418 =</a:t>
            </a:r>
            <a:r>
              <a:rPr lang="hr-BA" b="1" dirty="0" smtClean="0"/>
              <a:t>1028KM </a:t>
            </a:r>
            <a:r>
              <a:rPr lang="hr-BA" dirty="0" smtClean="0"/>
              <a:t>,povećanje </a:t>
            </a:r>
            <a:r>
              <a:rPr lang="hr-BA" b="1" dirty="0">
                <a:solidFill>
                  <a:srgbClr val="FF0000"/>
                </a:solidFill>
              </a:rPr>
              <a:t>83KM   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BA" b="1" dirty="0"/>
              <a:t>Minimalna plata </a:t>
            </a:r>
            <a:r>
              <a:rPr lang="hr-BA" b="1" dirty="0">
                <a:solidFill>
                  <a:srgbClr val="FF0000"/>
                </a:solidFill>
              </a:rPr>
              <a:t>570 KM.</a:t>
            </a:r>
            <a:endParaRPr lang="hr-BA" dirty="0">
              <a:solidFill>
                <a:srgbClr val="FF0000"/>
              </a:solidFill>
            </a:endParaRPr>
          </a:p>
          <a:p>
            <a:pPr marL="484632" lvl="0" indent="-457200">
              <a:buFont typeface="Arial" panose="020B0604020202020204" pitchFamily="34" charset="0"/>
              <a:buChar char="•"/>
            </a:pPr>
            <a:r>
              <a:rPr lang="hr-HR" dirty="0" smtClean="0"/>
              <a:t>	</a:t>
            </a:r>
          </a:p>
          <a:p>
            <a:pPr lvl="0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              REZIME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hr-BA" dirty="0"/>
          </a:p>
          <a:p>
            <a:r>
              <a:rPr lang="hr-BA" sz="2800" dirty="0"/>
              <a:t>Minimalna plata sa </a:t>
            </a:r>
            <a:r>
              <a:rPr lang="hr-BA" sz="2800" b="1" dirty="0">
                <a:solidFill>
                  <a:srgbClr val="FF0000"/>
                </a:solidFill>
              </a:rPr>
              <a:t>406 KM na 570 KM, rast preko 40%.</a:t>
            </a:r>
          </a:p>
          <a:p>
            <a:r>
              <a:rPr lang="hr-BA" sz="2800" dirty="0"/>
              <a:t>Plaća </a:t>
            </a:r>
            <a:r>
              <a:rPr lang="hr-BA" sz="2800" b="1" dirty="0"/>
              <a:t>VSS treći platni razred sa 926 KM na 1220 KM </a:t>
            </a:r>
            <a:r>
              <a:rPr lang="hr-BA" sz="2800" dirty="0"/>
              <a:t>,razlika </a:t>
            </a:r>
            <a:r>
              <a:rPr lang="hr-BA" sz="2800" b="1" dirty="0" smtClean="0">
                <a:solidFill>
                  <a:srgbClr val="FF0000"/>
                </a:solidFill>
              </a:rPr>
              <a:t>294KM </a:t>
            </a:r>
            <a:endParaRPr lang="hr-BA" sz="2800" b="1" dirty="0">
              <a:solidFill>
                <a:srgbClr val="FF0000"/>
              </a:solidFill>
            </a:endParaRPr>
          </a:p>
          <a:p>
            <a:r>
              <a:rPr lang="hr-BA" sz="2800" dirty="0" smtClean="0"/>
              <a:t>mentor </a:t>
            </a:r>
            <a:r>
              <a:rPr lang="hr-BA" sz="2800" b="1" dirty="0" smtClean="0"/>
              <a:t>(972KM)  </a:t>
            </a:r>
            <a:r>
              <a:rPr lang="hr-BA" sz="2800" b="1" dirty="0" smtClean="0">
                <a:solidFill>
                  <a:srgbClr val="FF0000"/>
                </a:solidFill>
              </a:rPr>
              <a:t>1281KM</a:t>
            </a:r>
            <a:r>
              <a:rPr lang="hr-BA" sz="2800" dirty="0"/>
              <a:t>, sa 10 godina radnog staža </a:t>
            </a:r>
            <a:r>
              <a:rPr lang="hr-BA" sz="2800" b="1" dirty="0" smtClean="0">
                <a:solidFill>
                  <a:srgbClr val="FF0000"/>
                </a:solidFill>
              </a:rPr>
              <a:t>1345KM</a:t>
            </a:r>
            <a:r>
              <a:rPr lang="hr-BA" sz="2800" dirty="0"/>
              <a:t>, sa 20 godina radnog staža </a:t>
            </a:r>
            <a:r>
              <a:rPr lang="hr-BA" sz="2800" b="1" dirty="0" smtClean="0">
                <a:solidFill>
                  <a:srgbClr val="FF0000"/>
                </a:solidFill>
              </a:rPr>
              <a:t>1409KM</a:t>
            </a:r>
            <a:endParaRPr lang="hr-BA" sz="2800" b="1" dirty="0">
              <a:solidFill>
                <a:srgbClr val="FF0000"/>
              </a:solidFill>
            </a:endParaRPr>
          </a:p>
          <a:p>
            <a:r>
              <a:rPr lang="hr-BA" sz="2800" dirty="0" smtClean="0"/>
              <a:t>Savjetnik </a:t>
            </a:r>
            <a:r>
              <a:rPr lang="hr-BA" sz="2800" b="1" dirty="0" smtClean="0"/>
              <a:t>(1018KM ) </a:t>
            </a:r>
            <a:r>
              <a:rPr lang="hr-BA" sz="2800" b="1" dirty="0" smtClean="0">
                <a:solidFill>
                  <a:srgbClr val="FF0000"/>
                </a:solidFill>
              </a:rPr>
              <a:t>1342KM</a:t>
            </a:r>
            <a:r>
              <a:rPr lang="hr-BA" sz="2800" dirty="0"/>
              <a:t>, sa 10  godina radnog staža </a:t>
            </a:r>
            <a:r>
              <a:rPr lang="hr-BA" sz="2800" b="1" dirty="0" smtClean="0">
                <a:solidFill>
                  <a:srgbClr val="FF0000"/>
                </a:solidFill>
              </a:rPr>
              <a:t>1409KM</a:t>
            </a:r>
            <a:r>
              <a:rPr lang="hr-BA" sz="2800" dirty="0"/>
              <a:t>, sa 20 godina </a:t>
            </a:r>
            <a:r>
              <a:rPr lang="hr-BA" sz="2800" b="1" dirty="0" smtClean="0">
                <a:solidFill>
                  <a:srgbClr val="FF0000"/>
                </a:solidFill>
              </a:rPr>
              <a:t>1476 </a:t>
            </a:r>
            <a:r>
              <a:rPr lang="hr-BA" sz="2800" b="1" dirty="0">
                <a:solidFill>
                  <a:srgbClr val="FF0000"/>
                </a:solidFill>
              </a:rPr>
              <a:t>KM</a:t>
            </a:r>
            <a:r>
              <a:rPr lang="hr-BA" sz="2800" dirty="0"/>
              <a:t>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129485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hr-BA" dirty="0" smtClean="0"/>
              <a:t>             REZIME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lnSpcReduction="10000"/>
          </a:bodyPr>
          <a:lstStyle/>
          <a:p>
            <a:r>
              <a:rPr lang="hr-BA" sz="2800" dirty="0"/>
              <a:t>Četvrtni  plati razred sa </a:t>
            </a:r>
            <a:r>
              <a:rPr lang="hr-BA" sz="2800" b="1" dirty="0"/>
              <a:t>855KM</a:t>
            </a:r>
            <a:r>
              <a:rPr lang="hr-BA" sz="2800" dirty="0"/>
              <a:t> na </a:t>
            </a:r>
            <a:r>
              <a:rPr lang="hr-BA" sz="2800" b="1" dirty="0">
                <a:solidFill>
                  <a:srgbClr val="FF0000"/>
                </a:solidFill>
              </a:rPr>
              <a:t>1124KM ,razlika 269KM</a:t>
            </a:r>
          </a:p>
          <a:p>
            <a:r>
              <a:rPr lang="hr-BA" sz="2800" dirty="0"/>
              <a:t>Peti platni razred sa </a:t>
            </a:r>
            <a:r>
              <a:rPr lang="hr-BA" sz="2800" b="1" dirty="0"/>
              <a:t>780 KM </a:t>
            </a:r>
            <a:r>
              <a:rPr lang="hr-BA" sz="2800" dirty="0"/>
              <a:t>na </a:t>
            </a:r>
            <a:r>
              <a:rPr lang="hr-BA" sz="2800" b="1" dirty="0">
                <a:solidFill>
                  <a:srgbClr val="FF0000"/>
                </a:solidFill>
              </a:rPr>
              <a:t>1028 KM razlika 248 KM.</a:t>
            </a:r>
          </a:p>
          <a:p>
            <a:r>
              <a:rPr lang="hr-BA" sz="2800" dirty="0"/>
              <a:t>Ovo je ovako kada računa na osnovnu plaću, sa uvećanjima kroz minuli rad i stučna zvanja novčani iznos je još veći.</a:t>
            </a:r>
          </a:p>
          <a:p>
            <a:r>
              <a:rPr lang="hr-BA" sz="2800" b="1" dirty="0">
                <a:solidFill>
                  <a:srgbClr val="FF0000"/>
                </a:solidFill>
              </a:rPr>
              <a:t>Povećanje plaća oko 32%</a:t>
            </a:r>
          </a:p>
          <a:p>
            <a:r>
              <a:rPr lang="hr-BA" sz="2800" b="1" dirty="0"/>
              <a:t>Topli obrok sa 8KM na 10KM.</a:t>
            </a:r>
          </a:p>
          <a:p>
            <a:r>
              <a:rPr lang="hr-BA" b="1" dirty="0">
                <a:solidFill>
                  <a:srgbClr val="FF0000"/>
                </a:solidFill>
              </a:rPr>
              <a:t>Povećanje primanje između 36 % i 45%</a:t>
            </a:r>
            <a:endParaRPr lang="hr-BA" dirty="0">
              <a:solidFill>
                <a:srgbClr val="FF0000"/>
              </a:solidFill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65371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620688"/>
            <a:ext cx="7406640" cy="5112568"/>
          </a:xfrm>
        </p:spPr>
        <p:txBody>
          <a:bodyPr>
            <a:normAutofit fontScale="92500"/>
          </a:bodyPr>
          <a:lstStyle/>
          <a:p>
            <a:pPr lvl="0">
              <a:buClr>
                <a:srgbClr val="FE8637"/>
              </a:buClr>
            </a:pPr>
            <a:r>
              <a:rPr lang="hr-HR" b="1" u="sng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Otežani uslovi rada(dodaci na plaću)</a:t>
            </a:r>
          </a:p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Rad nastavnika predmetne nastave u kombinovanom odjeljenju,</a:t>
            </a:r>
            <a:r>
              <a:rPr lang="hr-HR" b="1" dirty="0" smtClean="0">
                <a:solidFill>
                  <a:srgbClr val="FF0000"/>
                </a:solidFill>
              </a:rPr>
              <a:t>za svaki čas 0,4% (max. 5%)</a:t>
            </a:r>
          </a:p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Rad nastavnika na izradi i realizaciji prilagođenog NPP</a:t>
            </a:r>
          </a:p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1% na svaki prilagođeni NPP</a:t>
            </a:r>
          </a:p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Rad radnika u neposrednom odgojno obrazovnom procesu koji realizuje </a:t>
            </a:r>
            <a:r>
              <a:rPr lang="hr-HR" b="1" dirty="0" smtClean="0">
                <a:solidFill>
                  <a:srgbClr val="FF0000"/>
                </a:solidFill>
              </a:rPr>
              <a:t>više od 4 NPP-a(po 0,5%, maksimalno 3%)</a:t>
            </a:r>
          </a:p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Domar-ložač i higijeničar- ložač, </a:t>
            </a:r>
            <a:r>
              <a:rPr lang="hr-HR" b="1" dirty="0" smtClean="0">
                <a:solidFill>
                  <a:srgbClr val="FF0000"/>
                </a:solidFill>
              </a:rPr>
              <a:t>5% u sezoni grijanja</a:t>
            </a:r>
          </a:p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Sekretar i financijski radnik u  školama preko 36 odjeljenja </a:t>
            </a:r>
            <a:r>
              <a:rPr lang="hr-HR" b="1" dirty="0" smtClean="0">
                <a:solidFill>
                  <a:srgbClr val="FF0000"/>
                </a:solidFill>
              </a:rPr>
              <a:t>0,4% za svako odjeljenje, maksimalno 5%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BA" b="1" dirty="0"/>
              <a:t>Povećanje koje slijedi od </a:t>
            </a:r>
            <a:r>
              <a:rPr lang="hr-BA" b="1" dirty="0" smtClean="0"/>
              <a:t> 01.07.2022.- </a:t>
            </a:r>
            <a:r>
              <a:rPr lang="hr-BA" b="1" dirty="0"/>
              <a:t>8,74 %.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Treći </a:t>
            </a:r>
            <a:r>
              <a:rPr lang="hr-BA" dirty="0"/>
              <a:t>platni razred  osnovna plata ,</a:t>
            </a:r>
            <a:r>
              <a:rPr lang="hr-BA" b="1" dirty="0">
                <a:solidFill>
                  <a:srgbClr val="FF0000"/>
                </a:solidFill>
              </a:rPr>
              <a:t>1326KM,</a:t>
            </a:r>
          </a:p>
          <a:p>
            <a:r>
              <a:rPr lang="hr-BA" dirty="0"/>
              <a:t> mentor </a:t>
            </a:r>
            <a:r>
              <a:rPr lang="hr-BA" b="1" dirty="0"/>
              <a:t>1392KM</a:t>
            </a:r>
            <a:r>
              <a:rPr lang="hr-BA" dirty="0"/>
              <a:t>, sa 10 godina radnog staža </a:t>
            </a:r>
            <a:r>
              <a:rPr lang="hr-BA" b="1" dirty="0">
                <a:solidFill>
                  <a:srgbClr val="FF0000"/>
                </a:solidFill>
              </a:rPr>
              <a:t>1462KM</a:t>
            </a:r>
            <a:r>
              <a:rPr lang="hr-BA" dirty="0"/>
              <a:t>, sa 20 godina radnog staža </a:t>
            </a:r>
            <a:r>
              <a:rPr lang="hr-BA" b="1" dirty="0">
                <a:solidFill>
                  <a:srgbClr val="FF0000"/>
                </a:solidFill>
              </a:rPr>
              <a:t>1531KM</a:t>
            </a:r>
          </a:p>
          <a:p>
            <a:r>
              <a:rPr lang="hr-BA" dirty="0"/>
              <a:t>savjetnik </a:t>
            </a:r>
            <a:r>
              <a:rPr lang="hr-BA" b="1" dirty="0">
                <a:solidFill>
                  <a:srgbClr val="FF0000"/>
                </a:solidFill>
              </a:rPr>
              <a:t>1458KM</a:t>
            </a:r>
            <a:r>
              <a:rPr lang="hr-BA" dirty="0"/>
              <a:t>, sa 10  godina radnog staža </a:t>
            </a:r>
            <a:r>
              <a:rPr lang="hr-BA" b="1" dirty="0">
                <a:solidFill>
                  <a:srgbClr val="FF0000"/>
                </a:solidFill>
              </a:rPr>
              <a:t>1531KM,</a:t>
            </a:r>
            <a:r>
              <a:rPr lang="hr-BA" dirty="0"/>
              <a:t> sa 20 godina </a:t>
            </a:r>
            <a:r>
              <a:rPr lang="hr-BA" b="1" dirty="0" smtClean="0">
                <a:solidFill>
                  <a:srgbClr val="FF0000"/>
                </a:solidFill>
              </a:rPr>
              <a:t>1603 </a:t>
            </a:r>
            <a:r>
              <a:rPr lang="hr-BA" b="1" dirty="0">
                <a:solidFill>
                  <a:srgbClr val="FF0000"/>
                </a:solidFill>
              </a:rPr>
              <a:t>KM.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660222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9689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600" dirty="0" smtClean="0"/>
              <a:t>III</a:t>
            </a:r>
            <a:br>
              <a:rPr lang="hr-HR" sz="2600" dirty="0" smtClean="0"/>
            </a:br>
            <a:r>
              <a:rPr lang="hr-HR" sz="2600" dirty="0" smtClean="0"/>
              <a:t>KOLEKTIVNI UGOVOR ZA DJELATNOST OSNOVNOG OBRAZOVANJA U TK</a:t>
            </a:r>
            <a:endParaRPr lang="hr-HR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896544"/>
          </a:xfrm>
        </p:spPr>
        <p:txBody>
          <a:bodyPr>
            <a:normAutofit/>
          </a:bodyPr>
          <a:lstStyle/>
          <a:p>
            <a:r>
              <a:rPr lang="hr-HR" dirty="0" smtClean="0"/>
              <a:t>Precizira: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Radni odnos,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Radno vrijeme,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Odmor i odsustva,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Zaštita zdravlja i sigurnosti na radu,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Zaštita dostojanstva i zabrana diskriminacije,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Plaće,  naknade plaće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Nagrade, dodaci i druge naknade, 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Naknadu štete,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Zaštitu prava radnika,</a:t>
            </a:r>
          </a:p>
          <a:p>
            <a:pPr lvl="0"/>
            <a:endParaRPr lang="hr-HR" dirty="0" smtClean="0"/>
          </a:p>
          <a:p>
            <a:pPr lvl="0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53650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hr-HR" dirty="0" smtClean="0"/>
              <a:t>	Stručno usavršavanje i osposobljavanje za rad,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Prestanak ugovora o radu,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Zbrinjavanje viška radnika,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Djelovanje i uslovi rada Sindikata,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Mirno rješavanje kolektivnih sporova,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Štrajk,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Postupak kolektivnog pregovaranja i zaključivanja kolektivnog ugovora, 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Tumačenje kolektivnog ugovora.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48680"/>
            <a:ext cx="7406640" cy="5544616"/>
          </a:xfrm>
        </p:spPr>
        <p:txBody>
          <a:bodyPr/>
          <a:lstStyle/>
          <a:p>
            <a:pPr algn="ctr"/>
            <a:r>
              <a:rPr lang="hr-HR" sz="3200" dirty="0" smtClean="0"/>
              <a:t>UVOD</a:t>
            </a:r>
          </a:p>
          <a:p>
            <a:r>
              <a:rPr lang="hr-HR" dirty="0" smtClean="0"/>
              <a:t> </a:t>
            </a:r>
          </a:p>
          <a:p>
            <a:r>
              <a:rPr lang="hr-HR" dirty="0" smtClean="0"/>
              <a:t>PRAVNI OSNOV ORGANIZOVANJA I DJELOVANJA SINDIKATA: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Ustav, 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Zakon,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Kolektivni ugovor, 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Međunarodne konvencije (MOR-a, Evropska 	konvencija o ljudskim pravima i slobodama),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Statut/Pravila sindikata.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dirty="0" smtClean="0"/>
              <a:t>NORMATIVNI POSTUPCI PO KOLEKTIVNOM UGOVORU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92896"/>
            <a:ext cx="7406640" cy="2304256"/>
          </a:xfrm>
        </p:spPr>
        <p:txBody>
          <a:bodyPr>
            <a:normAutofit/>
          </a:bodyPr>
          <a:lstStyle/>
          <a:p>
            <a:r>
              <a:rPr lang="hr-HR" dirty="0" smtClean="0"/>
              <a:t>“ PRILIKOM DONOŠENJA PODZAKONSKIH AKATA KOJI SE ODNOSE NA PRAVA, OBAVEZE I ODGOVORNOSTI RADNIKA OBAVEZNO JE UČEŠĆE OVLAŠĆENIH PREDSTAVNIKA SINDIKATA ”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6672"/>
            <a:ext cx="7406640" cy="5760640"/>
          </a:xfrm>
        </p:spPr>
        <p:txBody>
          <a:bodyPr>
            <a:normAutofit/>
          </a:bodyPr>
          <a:lstStyle/>
          <a:p>
            <a:r>
              <a:rPr lang="hr-HR" dirty="0" smtClean="0"/>
              <a:t>DJELOVANJE SINDIKATA PO KOLEKTIVNOM UGOVORU S OSVRTOM NA PRAVA, ZNAČAJ I ULOGU SINDIKALNOG POVJERENIKA S.P. :</a:t>
            </a:r>
          </a:p>
          <a:p>
            <a:pPr marL="541782" indent="-514350">
              <a:buFont typeface="+mj-lt"/>
              <a:buAutoNum type="alphaLcParenR"/>
            </a:pPr>
            <a:r>
              <a:rPr lang="hr-HR" b="1" dirty="0" smtClean="0"/>
              <a:t>Sindikalni povjerenik </a:t>
            </a:r>
            <a:r>
              <a:rPr lang="hr-HR" dirty="0" smtClean="0"/>
              <a:t>po KU je predsjednik sindikalne podružnice/organizacije, predsjednik i član Kantonalnog odbora i predsjednik i član Upravnog/Glavnog odbora,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Sindikat je dužan </a:t>
            </a:r>
            <a:r>
              <a:rPr lang="hr-HR" b="1" dirty="0" smtClean="0"/>
              <a:t>obavijestiti</a:t>
            </a:r>
            <a:r>
              <a:rPr lang="hr-HR" dirty="0" smtClean="0"/>
              <a:t> poslodavca o izboru ili imenovanju sindikalnog povjerenika,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Poslodavac ne smije svojim djelovanjem i aktivnostima </a:t>
            </a:r>
            <a:r>
              <a:rPr lang="hr-HR" b="1" dirty="0" smtClean="0"/>
              <a:t>ograničavati</a:t>
            </a:r>
            <a:r>
              <a:rPr lang="hr-HR" dirty="0" smtClean="0"/>
              <a:t> ili onemogućavati sindikalni rad, sindikalno organiziranje i pravo radnika da se učlani u sindikat,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620688"/>
            <a:ext cx="7406640" cy="5760640"/>
          </a:xfrm>
        </p:spPr>
        <p:txBody>
          <a:bodyPr>
            <a:normAutofit lnSpcReduction="10000"/>
          </a:bodyPr>
          <a:lstStyle/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Zabranjeno je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sprečavanje ili ometanje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sindikalnog povjerenika u obavljanu dužnosti u skladu sa zakonom i KU,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Prijedlozi i mišljenje sindikata poslodavac je dužan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razmatrati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 uz obavezno prisustvo predstavnika Sindikata,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Žalbe radnika – člana Sindikata ne mogu biti razmatrane i o istim se ne može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odlučivati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bez prisustva sindikalnog povjerenika ili ovlaštenog predstavnika Sindikata,(</a:t>
            </a:r>
            <a:r>
              <a:rPr lang="hr-HR" u="sng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sindikalno pravo)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Poslodavac je obavezan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primiti i saslušati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sindikalnog povjerenika kada on to zatraži (najkasnije u roku od 2 dana po podnošenju zahtjeva),</a:t>
            </a:r>
          </a:p>
          <a:p>
            <a:pPr marL="971550" lvl="1" indent="-514350" algn="l">
              <a:buClr>
                <a:srgbClr val="FE8637"/>
              </a:buClr>
            </a:pPr>
            <a:endParaRPr lang="hr-HR" sz="2600" dirty="0" smtClean="0">
              <a:solidFill>
                <a:prstClr val="black"/>
              </a:solidFill>
            </a:endParaRPr>
          </a:p>
          <a:p>
            <a:pPr lvl="2" algn="l"/>
            <a:endParaRPr lang="hr-H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692696"/>
            <a:ext cx="7406640" cy="5832648"/>
          </a:xfrm>
        </p:spPr>
        <p:txBody>
          <a:bodyPr>
            <a:normAutofit lnSpcReduction="10000"/>
          </a:bodyPr>
          <a:lstStyle/>
          <a:p>
            <a:pPr marL="971550" lvl="1" indent="-514350" algn="l">
              <a:buClr>
                <a:srgbClr val="FE8637"/>
              </a:buClr>
            </a:pPr>
            <a:endParaRPr lang="hr-HR" dirty="0" smtClean="0"/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Poslodavac ima obavezu da odgovori u pisanom obliku na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svaki dopis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sindikalnog povjerenika (najkasnije u roku od 5 dana)</a:t>
            </a:r>
            <a:r>
              <a:rPr lang="hr-HR" dirty="0" smtClean="0"/>
              <a:t>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Obaveza poslodavca je da sindikalnom povjereniku omogući nesmetan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uvid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 u podatke i dokumente koji se odnose na prava zaštite na radu,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Sindikalni povejrenik podružnice/organizacije ima pravo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prisustvovati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sjednicama školskog odbora (osim onih zatvorenih za javnost),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4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Poslodavac ima obavezu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obavijestiti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sindikalnu podružnicu o održavanju sjednice školskog odbora,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7406640" cy="5904656"/>
          </a:xfrm>
        </p:spPr>
        <p:txBody>
          <a:bodyPr>
            <a:normAutofit/>
          </a:bodyPr>
          <a:lstStyle/>
          <a:p>
            <a:pPr marL="541782" lvl="0" indent="-514350">
              <a:buClr>
                <a:srgbClr val="FE8637"/>
              </a:buClr>
              <a:buFont typeface="+mj-lt"/>
              <a:buAutoNum type="alphaLcParenR" startAt="8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Poslodavac je dužan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obračunavati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i obustavljati sindikalnu članarinu te je uplaćivati na račun Sindikata u skladu sa uputama Sindikata,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8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Sindikalnom povjereniku podružnice priznaje se ukupno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4 sata 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za obavljanje njegove funkcije na teret poslodavca,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8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Predsjedniku i članu sindikalnog odbora poslodavac će,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uz naknadu plaće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, omogućiti odsustvo sa rada do 5 dana u toku kalendarske godine,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8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Članu kantonalnog odbora, članu glavnog-upravnog odbora i njegovih tijela poslodavac će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uz naknadu plaće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, omogućiti odsustvo do 10 dana u toku kalendarske godine, (za sve aktivn.)</a:t>
            </a:r>
          </a:p>
          <a:p>
            <a:pPr marL="541782" lvl="0" indent="-514350">
              <a:buClr>
                <a:srgbClr val="FE8637"/>
              </a:buClr>
              <a:buFont typeface="+mj-lt"/>
              <a:buAutoNum type="alphaLcParenR" startAt="8"/>
            </a:pPr>
            <a:endParaRPr lang="hr-HR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2656"/>
            <a:ext cx="7406640" cy="6120680"/>
          </a:xfrm>
        </p:spPr>
        <p:txBody>
          <a:bodyPr>
            <a:noAutofit/>
          </a:bodyPr>
          <a:lstStyle/>
          <a:p>
            <a:pPr marL="541782" lvl="0" indent="-514350">
              <a:buClr>
                <a:srgbClr val="FE8637"/>
              </a:buClr>
              <a:buFont typeface="+mj-lt"/>
              <a:buAutoNum type="alphaLcParenR" startAt="12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Poslodavac je dužan,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bez naknade</a:t>
            </a: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, za rad Sindikata osigurati najmanje sljedeće uslove: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Prostoriju i opremu za rad i prostoriju za održavanje sastanaka Sindikata,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Pravo na korištenje telefona, fotokopirnog stroja,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Pristup internetu,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Nesmetanu distribuciju novina, letaka, brošura, peticija te sindikalno oglašavanje i dr.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4752528"/>
          </a:xfrm>
        </p:spPr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hr-HR" dirty="0" smtClean="0">
                <a:solidFill>
                  <a:srgbClr val="FFC000"/>
                </a:solidFill>
              </a:rPr>
              <a:t>j) </a:t>
            </a:r>
            <a:r>
              <a:rPr lang="hr-HR" dirty="0" smtClean="0"/>
              <a:t>Zaštita sindikalnog </a:t>
            </a:r>
            <a:r>
              <a:rPr lang="hr-HR" b="1" dirty="0" smtClean="0">
                <a:solidFill>
                  <a:srgbClr val="FF0000"/>
                </a:solidFill>
              </a:rPr>
              <a:t>povjerenika- bez saglasnosti </a:t>
            </a:r>
            <a:r>
              <a:rPr lang="hr-HR" dirty="0" smtClean="0"/>
              <a:t>Sindikata odnosno K.O. sindikalni povjerenik ne može se: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/>
              <a:t>Premjestiti na druge poslove u školi ili drugu odgojno-obrazovnu ustanovu,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/>
              <a:t>Iskazati kao radnik za čijim radom je u cijelosti ili djelomično prestala potreba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/>
              <a:t>Premjestiti na nepovoljnije radno mjesto,</a:t>
            </a:r>
          </a:p>
          <a:p>
            <a:pPr marL="971550" lvl="1" indent="-514350" algn="l">
              <a:buClr>
                <a:srgbClr val="FE8637"/>
              </a:buClr>
              <a:buFont typeface="Arial" pitchFamily="34" charset="0"/>
              <a:buChar char="•"/>
            </a:pPr>
            <a:r>
              <a:rPr lang="hr-HR" sz="2600" dirty="0" smtClean="0"/>
              <a:t>Sniziti plaća u okviru istih uslova rada,, niti pokrenuti disciplinski ili odštetni postupak.</a:t>
            </a:r>
            <a:endParaRPr lang="hr-HR" sz="2600" dirty="0" smtClean="0">
              <a:solidFill>
                <a:srgbClr val="575F6D">
                  <a:shade val="30000"/>
                  <a:satMod val="150000"/>
                </a:srgb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Autofit/>
          </a:bodyPr>
          <a:lstStyle/>
          <a:p>
            <a:r>
              <a:rPr lang="hr-HR" sz="2400" dirty="0" smtClean="0"/>
              <a:t>PRAVA I OBAVEZE SINDIKALNOG POVJERENIKA-KU</a:t>
            </a: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052736"/>
            <a:ext cx="7406640" cy="5544616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Sudjeluje u planiranju mjera za unapređivanje uslova rada,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Informira o promjenama bitnim za sigurnost i zdravlje radnika,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Osposobljava i obrazuje za izvršavanje poslova u vezi sa žaštitom o radu,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Poziva inspektora zaštite na radu kada za to postoje razlozi,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Prisustvuje kod inspekcijskih pregleda koji se odnose na djelokrug sindikalnog rada,</a:t>
            </a:r>
          </a:p>
          <a:p>
            <a:pPr marL="541782" indent="-514350">
              <a:buFont typeface="+mj-lt"/>
              <a:buAutoNum type="alphaLcParenR"/>
            </a:pPr>
            <a:r>
              <a:rPr lang="hr-HR" dirty="0" smtClean="0"/>
              <a:t>Stavlja primjedbe na nalaz i mišljenje inspektora rada i inspektora zaštite na radu,</a:t>
            </a:r>
          </a:p>
          <a:p>
            <a:pPr marL="541782" indent="-514350">
              <a:buFont typeface="+mj-lt"/>
              <a:buAutoNum type="alphaLcParenR"/>
            </a:pPr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412776"/>
            <a:ext cx="7406640" cy="3960440"/>
          </a:xfrm>
        </p:spPr>
        <p:txBody>
          <a:bodyPr/>
          <a:lstStyle/>
          <a:p>
            <a:pPr marL="541782" lvl="0" indent="-514350">
              <a:buClr>
                <a:srgbClr val="FE8637"/>
              </a:buClr>
              <a:buFont typeface="+mj-lt"/>
              <a:buAutoNum type="alphaLcParenR" startAt="7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Traži od radnika poštivanje mjera zaštite na radu.</a:t>
            </a:r>
          </a:p>
          <a:p>
            <a:pPr marL="541782" lvl="0" indent="-514350">
              <a:buClr>
                <a:srgbClr val="FE8637"/>
              </a:buClr>
            </a:pPr>
            <a:endParaRPr lang="hr-HR" dirty="0" smtClean="0">
              <a:solidFill>
                <a:srgbClr val="575F6D">
                  <a:shade val="30000"/>
                  <a:satMod val="150000"/>
                </a:srgbClr>
              </a:solidFill>
            </a:endParaRPr>
          </a:p>
          <a:p>
            <a:pPr marL="541782" lvl="0" indent="-514350">
              <a:buClr>
                <a:srgbClr val="FE8637"/>
              </a:buClr>
            </a:pPr>
            <a:endParaRPr lang="hr-HR" dirty="0" smtClean="0">
              <a:solidFill>
                <a:srgbClr val="575F6D">
                  <a:shade val="30000"/>
                  <a:satMod val="150000"/>
                </a:srgbClr>
              </a:solidFill>
            </a:endParaRPr>
          </a:p>
          <a:p>
            <a:pPr marL="541782" lvl="0" indent="-514350">
              <a:buClr>
                <a:srgbClr val="FE8637"/>
              </a:buClr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	Povreda sindikalnog povjerenika prilikom obavljanja sindikalne dužnosti, te na službenom putu u vezi s obavljanjem te dužnosti, smatra se </a:t>
            </a:r>
            <a:r>
              <a:rPr lang="hr-HR" b="1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povredom na radu.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53285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Zakon o osnovnom odgoju i obrazovanju i Zakon o srednjem obrazovanju sadrže načelne odredbe o djelovanja sindikata u osnovnim i u srednjim školama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Zakon o radu  F BiH sadrži odredbe koje na opći način propisuju uslove rada i djelovanja sindikata te prava i obaveze sindikalnog povjerenika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Kolektivni ugovor za djelatnost osnovnog obrazovanja u TK i Kolektivni ugovor za djelatnost srednjeg obrazovanja u TK sadrže odredbe koje konkretizuju prava i obaveze reprezentativnog sindikata i prava i obaveze sindikalnih povjerenika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/>
              <a:t>Osnov za djelovanje sindikata su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68760"/>
            <a:ext cx="7406640" cy="5040560"/>
          </a:xfrm>
        </p:spPr>
        <p:txBody>
          <a:bodyPr>
            <a:normAutofit/>
          </a:bodyPr>
          <a:lstStyle/>
          <a:p>
            <a:r>
              <a:rPr lang="hr-HR" dirty="0" smtClean="0"/>
              <a:t> </a:t>
            </a:r>
            <a:endParaRPr lang="hr-HR" sz="3400" dirty="0" smtClean="0"/>
          </a:p>
          <a:p>
            <a:pPr marL="541782" indent="-514350">
              <a:buFont typeface="+mj-lt"/>
              <a:buAutoNum type="romanUcPeriod"/>
            </a:pPr>
            <a:r>
              <a:rPr lang="hr-HR" dirty="0" smtClean="0"/>
              <a:t>ZAKON O OSNOVNOM ODGOJU I OBRAZOVANJU 	</a:t>
            </a:r>
          </a:p>
          <a:p>
            <a:pPr marL="598932" indent="-571500">
              <a:buFont typeface="+mj-lt"/>
              <a:buAutoNum type="romanUcPeriod" startAt="2"/>
            </a:pPr>
            <a:r>
              <a:rPr lang="hr-HR" dirty="0" smtClean="0"/>
              <a:t>ZAKON O RADU F BIH</a:t>
            </a:r>
          </a:p>
          <a:p>
            <a:pPr marL="541782" indent="-514350">
              <a:buFont typeface="+mj-lt"/>
              <a:buAutoNum type="romanUcPeriod" startAt="2"/>
            </a:pPr>
            <a:r>
              <a:rPr lang="hr-HR" dirty="0" smtClean="0"/>
              <a:t>KOLEKTIVNI UGOVOR I ANEKSI KOLEKTIVNOG UGOVORA ZA DJELATNOST OSNOVNOG OBRAZOVANJA U TK</a:t>
            </a:r>
          </a:p>
          <a:p>
            <a:pPr marL="541782" indent="-514350"/>
            <a:r>
              <a:rPr lang="hr-H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Autofit/>
          </a:bodyPr>
          <a:lstStyle/>
          <a:p>
            <a:r>
              <a:rPr lang="hr-HR" sz="3200" dirty="0" smtClean="0"/>
              <a:t>ULOGA SINDIKALNOG POVJERENIKA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3888432"/>
          </a:xfrm>
        </p:spPr>
        <p:txBody>
          <a:bodyPr/>
          <a:lstStyle/>
          <a:p>
            <a:r>
              <a:rPr lang="hr-HR" dirty="0" smtClean="0"/>
              <a:t>Uloga sindikalnog povjerenika sindikalne podružnice za funkcionisanje Sindikata je presudna zbog: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Neposredne saradnje s članstvom,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Zaštite prava na izvoru/školi,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Prepoznavanje/uvid u probleme članova,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Blagovremeno uključivanje u otklanjanje ili rješavanje problema.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CILJEVI SINDIKATA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052736"/>
            <a:ext cx="7406640" cy="5256584"/>
          </a:xfrm>
        </p:spPr>
        <p:txBody>
          <a:bodyPr>
            <a:normAutofit/>
          </a:bodyPr>
          <a:lstStyle/>
          <a:p>
            <a:r>
              <a:rPr lang="hr-HR" dirty="0" smtClean="0"/>
              <a:t>Sindikat teži ostvarivanju ciljeva: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</a:t>
            </a:r>
            <a:r>
              <a:rPr lang="hr-HR" b="1" dirty="0" smtClean="0"/>
              <a:t>Masovnost</a:t>
            </a:r>
            <a:r>
              <a:rPr lang="hr-HR" dirty="0" smtClean="0"/>
              <a:t> (veliki broj članova),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</a:t>
            </a:r>
            <a:r>
              <a:rPr lang="hr-HR" b="1" dirty="0" smtClean="0"/>
              <a:t>Finansijska stabilnost </a:t>
            </a:r>
            <a:r>
              <a:rPr lang="hr-HR" dirty="0" smtClean="0"/>
              <a:t>(članarina),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</a:t>
            </a:r>
            <a:r>
              <a:rPr lang="hr-HR" b="1" dirty="0" smtClean="0"/>
              <a:t>Funkcionalnost</a:t>
            </a:r>
            <a:r>
              <a:rPr lang="hr-HR" dirty="0" smtClean="0"/>
              <a:t> (dobro organiziran),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</a:t>
            </a:r>
            <a:r>
              <a:rPr lang="hr-HR" b="1" dirty="0" smtClean="0"/>
              <a:t>Jedinstven</a:t>
            </a:r>
            <a:r>
              <a:rPr lang="hr-HR" dirty="0" smtClean="0"/>
              <a:t> (snažan u djelovanju),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</a:t>
            </a:r>
            <a:r>
              <a:rPr lang="hr-HR" b="1" dirty="0" smtClean="0"/>
              <a:t>Transparentan</a:t>
            </a:r>
            <a:r>
              <a:rPr lang="hr-HR" dirty="0" smtClean="0"/>
              <a:t> (u radu i trošenju sredstava),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</a:t>
            </a:r>
            <a:r>
              <a:rPr lang="hr-HR" b="1" dirty="0" smtClean="0"/>
              <a:t>Neovisan</a:t>
            </a:r>
            <a:r>
              <a:rPr lang="hr-HR" dirty="0" smtClean="0"/>
              <a:t> (od države, političkih stranaka i poslodavca).</a:t>
            </a:r>
          </a:p>
          <a:p>
            <a:r>
              <a:rPr lang="hr-HR" dirty="0" smtClean="0"/>
              <a:t>Ukoliko je sindikat rascjepkan i ekonomski osiromašen ili nejedinstven u djelovanju on je marginaliziran i ne može ispuniti zadaću koju ima.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/>
              <a:t>PROFIL SINDIKALNOG POVJERENIKA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196752"/>
            <a:ext cx="7406640" cy="511256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Sindikalni povjerenik ne niče preko noći (kao gljiva). Njega treba prepoznati i vremenom educirati te ga pripremiti za izvršavanje najznačajnije sindikalne uloge. Zato sindikalni povjerenik treba da: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Ima autoritet,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Uživa povjerenje,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Iskren, borben, pouzdan i istrajan,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Realan i objektivan,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Spreman na dijalog i kompromis,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Permanentno promovira jačanje Sindikata,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Komunikativan, otvoren i pravedan,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	Poznaje propise, postupke i način djelovanja.</a:t>
            </a: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/>
              <a:t>SLUČAJEVI/PRIMJERI/PROPUSTI KOD IZBORA SINDIKALNOG POVJERENIKA</a:t>
            </a: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196752"/>
            <a:ext cx="7406640" cy="496855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hr-HR" dirty="0" smtClean="0"/>
              <a:t>	Neće niko, imenujmo ko hoće, moramo nekog?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	Onog ko je iskazao namjeru, ko želi?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	Njemu odgovara, nedostaje mu puna norma?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Sistem rotacije, dogovora/sporazuma?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Pred penziju je, da ga ne diramo?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Nije se nikom zamjerio?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Zaslužio je, ima najviše radnog staža?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Ne možemo ništa, ima podršku direktora?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Da ne bi naredne godine bio tehnološki višak?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	I td..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NAPOMENE - SAVJETI - PORUKE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052736"/>
            <a:ext cx="7406640" cy="5400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hr-HR" dirty="0" smtClean="0"/>
              <a:t> 	Pravo na sindikat je veoma skupo plaćeno.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Ne odričite se prava na donošenje odluka i ne dozvolite da netko drugi odlučuje u ime vas.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Budite odgovorni i aktivni članovi.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Sindikalna prava su ljudska prava odnosno prava na udruživanje radi ostvarenja zajedničkih interesa.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Oni koji nisu članovi Sindikata ne zavređuju našu pažnju (ne dajte im značaj).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Čuvajte Sindikat, mijenjajte pojedince.</a:t>
            </a:r>
          </a:p>
          <a:p>
            <a:pPr lvl="0">
              <a:buFont typeface="Wingdings" pitchFamily="2" charset="2"/>
              <a:buChar char="q"/>
            </a:pPr>
            <a:r>
              <a:rPr lang="hr-HR" dirty="0" smtClean="0"/>
              <a:t> 	Snaga je u zajedništvu ( Sindikatu).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931224" cy="3644270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HVALA</a:t>
            </a:r>
            <a:endParaRPr lang="hr-HR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644008" y="5301208"/>
            <a:ext cx="3810000" cy="698500"/>
          </a:xfrm>
        </p:spPr>
        <p:txBody>
          <a:bodyPr/>
          <a:lstStyle/>
          <a:p>
            <a:pPr algn="r"/>
            <a:r>
              <a:rPr lang="hr-HR" dirty="0" smtClean="0"/>
              <a:t>KULOVIĆ SUMEDIN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68902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/>
              <a:t>I</a:t>
            </a:r>
            <a:br>
              <a:rPr lang="hr-HR" sz="2800" dirty="0" smtClean="0"/>
            </a:br>
            <a:r>
              <a:rPr lang="hr-HR" sz="2800" dirty="0" smtClean="0"/>
              <a:t>ZAKON O OSNOVNOM ODGOJU I OBRAZOVANJU TK</a:t>
            </a: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03272"/>
          </a:xfrm>
        </p:spPr>
        <p:txBody>
          <a:bodyPr>
            <a:normAutofit/>
          </a:bodyPr>
          <a:lstStyle/>
          <a:p>
            <a:r>
              <a:rPr lang="hr-HR" dirty="0" smtClean="0"/>
              <a:t>Najbitnije u Zakona su: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Precizira pojmove nastavnik, stručni saradnik i vannastavno osoblje,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Propisuje prijem u radni odnos bez konkursa,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Omogućava prelazak radnika iz osnovne u srednju školu i obrnuto,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Zabranjuje svaki oblik diskriminacije radnika,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Regulira postupak privremene suspenzije sa posla,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hr-HR" dirty="0" smtClean="0"/>
          </a:p>
          <a:p>
            <a:endParaRPr lang="hr-HR" sz="8800" dirty="0" smtClean="0"/>
          </a:p>
          <a:p>
            <a:pPr marL="1399032" indent="-1371600">
              <a:buFont typeface="+mj-lt"/>
              <a:buAutoNum type="alphaLcParenR"/>
            </a:pPr>
            <a:endParaRPr lang="hr-HR" sz="8000" dirty="0" smtClean="0"/>
          </a:p>
          <a:p>
            <a:pPr marL="1399032" indent="-1371600">
              <a:buFont typeface="+mj-lt"/>
              <a:buAutoNum type="alphaLcParenR"/>
            </a:pPr>
            <a:endParaRPr lang="hr-HR" sz="8000" dirty="0" smtClean="0"/>
          </a:p>
          <a:p>
            <a:pPr marL="1399032" indent="-1371600">
              <a:buFont typeface="+mj-lt"/>
              <a:buAutoNum type="alphaLcParenR"/>
            </a:pPr>
            <a:endParaRPr lang="hr-HR" sz="8000" dirty="0" smtClean="0"/>
          </a:p>
          <a:p>
            <a:pPr marL="1399032" indent="-1371600">
              <a:buFont typeface="+mj-lt"/>
              <a:buAutoNum type="alphaLcParenR"/>
            </a:pPr>
            <a:endParaRPr lang="hr-HR" sz="8000" dirty="0" smtClean="0"/>
          </a:p>
          <a:p>
            <a:pPr marL="1399032" indent="-1371600">
              <a:buFont typeface="+mj-lt"/>
              <a:buAutoNum type="alphaLcParenR"/>
            </a:pPr>
            <a:endParaRPr lang="hr-HR" sz="8000" dirty="0" smtClean="0"/>
          </a:p>
          <a:p>
            <a:pPr marL="1399032" indent="-1371600"/>
            <a:endParaRPr lang="hr-HR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764704"/>
            <a:ext cx="7406640" cy="468052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Obaveza sistematskog pregleda radnika,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Definira uslove za prekovremeni rad,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Propisi o ocjenjivanju i sticanju zvanja (mentor,savjetnik),ocjene o radu,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Omogućava preuzimanje zaposlenika sa smanjenom radnom sposobnošću</a:t>
            </a:r>
          </a:p>
          <a:p>
            <a:pPr marL="541782" indent="-514350">
              <a:buFont typeface="Arial" panose="020B0604020202020204" pitchFamily="34" charset="0"/>
              <a:buChar char="•"/>
            </a:pPr>
            <a:r>
              <a:rPr lang="hr-HR" dirty="0" smtClean="0"/>
              <a:t>Omogućava dopunjavanje nastavne norme</a:t>
            </a:r>
          </a:p>
          <a:p>
            <a:pPr marL="541782" indent="-514350">
              <a:buFont typeface="+mj-lt"/>
              <a:buAutoNum type="alphaLcParenR"/>
            </a:pPr>
            <a:endParaRPr lang="hr-HR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dirty="0" smtClean="0"/>
              <a:t>Omogućava interno raspoređivanje radnika</a:t>
            </a:r>
          </a:p>
          <a:p>
            <a:pPr marL="541782" indent="-514350">
              <a:buFont typeface="+mj-lt"/>
              <a:buAutoNum type="alphaLcParenR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600" dirty="0" smtClean="0"/>
              <a:t>NAJVAŽNIJE ZA DJELOVANJE SINDIKATA ODREDBA Člana 139. ZAKONA</a:t>
            </a:r>
            <a:endParaRPr lang="hr-HR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132856"/>
            <a:ext cx="7406640" cy="3816424"/>
          </a:xfrm>
        </p:spPr>
        <p:txBody>
          <a:bodyPr>
            <a:normAutofit/>
          </a:bodyPr>
          <a:lstStyle/>
          <a:p>
            <a:r>
              <a:rPr lang="hr-HR" dirty="0" smtClean="0"/>
              <a:t>„Prilikom </a:t>
            </a:r>
            <a:r>
              <a:rPr lang="hr-HR" smtClean="0"/>
              <a:t>donošenja </a:t>
            </a:r>
            <a:r>
              <a:rPr lang="hr-HR" smtClean="0"/>
              <a:t>podzakonskih </a:t>
            </a:r>
            <a:r>
              <a:rPr lang="hr-HR" dirty="0" smtClean="0"/>
              <a:t>akata koji se odnose na prava,obaveze i odgovornosti radnika obavezno je učešće ovlašćenih predstavnika sindikata potpisnika Kolektivnog ugovora za djelatnost osnovnog obrazovanja TK“ </a:t>
            </a:r>
          </a:p>
          <a:p>
            <a:endParaRPr lang="hr-HR" dirty="0" smtClean="0"/>
          </a:p>
          <a:p>
            <a:pPr algn="ctr"/>
            <a:r>
              <a:rPr lang="hr-HR" dirty="0" smtClean="0"/>
              <a:t>- Reprezentativnog sindikata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518457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OD PODZAKONSKIH AKATA ZA SINDIKAT SU NAJVAŽNIJI:</a:t>
            </a:r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 smtClean="0"/>
              <a:t>Kolektivni ugovor,	</a:t>
            </a:r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 smtClean="0"/>
              <a:t>Pedagoški standardi, </a:t>
            </a:r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 smtClean="0"/>
              <a:t>Program zbrinjavanja radnika za čijim radom je prestala potreba, 	</a:t>
            </a:r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 smtClean="0"/>
              <a:t> Pravilnik o ocjenjivanju i napredovanju radnika,</a:t>
            </a:r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 smtClean="0"/>
              <a:t>Uredbao pravilima,načinu i kriterijima ocjenjivanja rada vannastavnog osoblja.</a:t>
            </a:r>
          </a:p>
          <a:p>
            <a:pPr marL="484632" lvl="0" indent="-457200">
              <a:buClr>
                <a:srgbClr val="FE8637"/>
              </a:buClr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rgbClr val="575F6D">
                    <a:shade val="30000"/>
                    <a:satMod val="150000"/>
                  </a:srgbClr>
                </a:solidFill>
              </a:rPr>
              <a:t> Nastavni plan i program,</a:t>
            </a:r>
            <a:endParaRPr lang="hr-HR" dirty="0" smtClean="0"/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 smtClean="0"/>
              <a:t> 	 	 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/>
              <a:t>UGOVARANJE MATERIJALNIH PRAVA RADIKA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556792"/>
            <a:ext cx="7406640" cy="4824536"/>
          </a:xfrm>
        </p:spPr>
        <p:txBody>
          <a:bodyPr>
            <a:normAutofit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Kroz potpisivanje Sporazuma sa Vladom o utvrđivanju osnovice,iznosa naknade za topli obrok i regres.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Potpisivanje Kolektivnog ugovora u kome se utvrđuju: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Platni razredi i koeficijenti,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/>
              <a:t>I</a:t>
            </a:r>
            <a:r>
              <a:rPr lang="hr-HR" sz="2400" dirty="0" smtClean="0"/>
              <a:t>znos novčane naknade za više stručna zvanja ( ocjene za vannastavno osoblje, sekretare, financijske radnike)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Otežani uslovi rada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Naknada za prevoz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Naknade za pomoć radnicima(bolest,smrtni slučajevi)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sz="2400" dirty="0" smtClean="0"/>
              <a:t>Otpremnina za odlazak u mirovinu(6 plaća)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908720"/>
            <a:ext cx="7291536" cy="5616624"/>
          </a:xfrm>
        </p:spPr>
        <p:txBody>
          <a:bodyPr>
            <a:normAutofit/>
          </a:bodyPr>
          <a:lstStyle/>
          <a:p>
            <a:pPr lvl="0"/>
            <a:endParaRPr lang="hr-HR" sz="2800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b="1" dirty="0"/>
              <a:t>Godina 2017-a.</a:t>
            </a:r>
            <a:endParaRPr lang="hr-BA" dirty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dirty="0"/>
              <a:t>VSS (treći platni razred) </a:t>
            </a:r>
            <a:r>
              <a:rPr lang="hr-HR" b="1" dirty="0"/>
              <a:t>osnovica  380,25</a:t>
            </a:r>
            <a:r>
              <a:rPr lang="hr-HR" dirty="0"/>
              <a:t> x </a:t>
            </a:r>
            <a:r>
              <a:rPr lang="hr-HR" b="1" dirty="0"/>
              <a:t>koeficijent 2,32</a:t>
            </a:r>
            <a:r>
              <a:rPr lang="hr-HR" dirty="0"/>
              <a:t> = 882KM +(5% </a:t>
            </a:r>
            <a:r>
              <a:rPr lang="hr-HR" b="1" dirty="0"/>
              <a:t>)=</a:t>
            </a:r>
            <a:r>
              <a:rPr lang="hr-HR" b="1" dirty="0">
                <a:solidFill>
                  <a:srgbClr val="FF0000"/>
                </a:solidFill>
              </a:rPr>
              <a:t>926 KM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dirty="0"/>
              <a:t>VSS(četvrti  platni razred) trogodišnji studij (180 ECTS</a:t>
            </a:r>
            <a:r>
              <a:rPr lang="hr-HR" b="1" dirty="0"/>
              <a:t>) 380,25 x 2,14</a:t>
            </a:r>
            <a:r>
              <a:rPr lang="hr-HR" dirty="0"/>
              <a:t>=814 +(5%)= </a:t>
            </a:r>
            <a:r>
              <a:rPr lang="hr-HR" b="1" dirty="0">
                <a:solidFill>
                  <a:srgbClr val="FF0000"/>
                </a:solidFill>
              </a:rPr>
              <a:t>855KM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dirty="0"/>
              <a:t>VŠS(peti platni razred) – </a:t>
            </a:r>
            <a:r>
              <a:rPr lang="hr-HR" b="1" dirty="0"/>
              <a:t>380,25 x 1,95</a:t>
            </a:r>
            <a:r>
              <a:rPr lang="hr-HR" dirty="0"/>
              <a:t>=741 KM +(5%)= </a:t>
            </a:r>
            <a:r>
              <a:rPr lang="hr-HR" b="1" dirty="0">
                <a:solidFill>
                  <a:srgbClr val="FF0000"/>
                </a:solidFill>
              </a:rPr>
              <a:t>780 KM</a:t>
            </a:r>
            <a:endParaRPr lang="hr-BA" dirty="0">
              <a:solidFill>
                <a:srgbClr val="FF0000"/>
              </a:solidFill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hr-HR" b="1" dirty="0"/>
              <a:t>Minimalna plata 406,56 KM </a:t>
            </a:r>
            <a:endParaRPr lang="hr-BA" dirty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559</TotalTime>
  <Words>1545</Words>
  <Application>Microsoft Office PowerPoint</Application>
  <PresentationFormat>On-screen Show (4:3)</PresentationFormat>
  <Paragraphs>228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Gill Sans MT</vt:lpstr>
      <vt:lpstr>Verdana</vt:lpstr>
      <vt:lpstr>Wingdings</vt:lpstr>
      <vt:lpstr>Wingdings 2</vt:lpstr>
      <vt:lpstr>Solstice</vt:lpstr>
      <vt:lpstr>PowerPoint Presentation</vt:lpstr>
      <vt:lpstr>PowerPoint Presentation</vt:lpstr>
      <vt:lpstr>Osnov za djelovanje sindikata su </vt:lpstr>
      <vt:lpstr>I ZAKON O OSNOVNOM ODGOJU I OBRAZOVANJU TK</vt:lpstr>
      <vt:lpstr>PowerPoint Presentation</vt:lpstr>
      <vt:lpstr>NAJVAŽNIJE ZA DJELOVANJE SINDIKATA ODREDBA Člana 139. ZAKONA</vt:lpstr>
      <vt:lpstr>PowerPoint Presentation</vt:lpstr>
      <vt:lpstr>UGOVARANJE MATERIJALNIH PRAVA RADIKA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REZIME </vt:lpstr>
      <vt:lpstr>             REZIME </vt:lpstr>
      <vt:lpstr>PowerPoint Presentation</vt:lpstr>
      <vt:lpstr>Povećanje koje slijedi od  01.07.2022.- 8,74 %.</vt:lpstr>
      <vt:lpstr>III KOLEKTIVNI UGOVOR ZA DJELATNOST OSNOVNOG OBRAZOVANJA U TK</vt:lpstr>
      <vt:lpstr>PowerPoint Presentation</vt:lpstr>
      <vt:lpstr>NORMATIVNI POSTUPCI PO KOLEKTIVNOM UGOVORU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PRAVA I OBAVEZE SINDIKALNOG POVJERENIKA-KU</vt:lpstr>
      <vt:lpstr>PowerPoint Presentation</vt:lpstr>
      <vt:lpstr>ZAKLJUČAK</vt:lpstr>
      <vt:lpstr>ULOGA SINDIKALNOG POVJERENIKA</vt:lpstr>
      <vt:lpstr>CILJEVI SINDIKATA</vt:lpstr>
      <vt:lpstr>PROFIL SINDIKALNOG POVJERENIKA</vt:lpstr>
      <vt:lpstr>SLUČAJEVI/PRIMJERI/PROPUSTI KOD IZBORA SINDIKALNOG POVJERENIKA</vt:lpstr>
      <vt:lpstr>NAPOMENE - SAVJETI - PORUKE</vt:lpstr>
      <vt:lpstr>HVALA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ZNAČAJ I ULOGA,  PRAVA I OBAVEZE SINDIKALNOG POVJERENIKA U NOVIM DRUŠTVENIM OKOLNOSTIMA</dc:title>
  <dc:creator>vista</dc:creator>
  <cp:lastModifiedBy>SSOOiO TK</cp:lastModifiedBy>
  <cp:revision>127</cp:revision>
  <dcterms:created xsi:type="dcterms:W3CDTF">2017-06-15T15:29:19Z</dcterms:created>
  <dcterms:modified xsi:type="dcterms:W3CDTF">2022-05-26T09:14:47Z</dcterms:modified>
</cp:coreProperties>
</file>