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5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93" r:id="rId15"/>
    <p:sldId id="294" r:id="rId16"/>
    <p:sldId id="270" r:id="rId17"/>
    <p:sldId id="295" r:id="rId18"/>
    <p:sldId id="271" r:id="rId19"/>
    <p:sldId id="272" r:id="rId20"/>
    <p:sldId id="286" r:id="rId21"/>
    <p:sldId id="273" r:id="rId22"/>
    <p:sldId id="274" r:id="rId23"/>
    <p:sldId id="275" r:id="rId24"/>
    <p:sldId id="276" r:id="rId25"/>
    <p:sldId id="287" r:id="rId26"/>
    <p:sldId id="277" r:id="rId27"/>
    <p:sldId id="288" r:id="rId28"/>
    <p:sldId id="289" r:id="rId29"/>
    <p:sldId id="278" r:id="rId30"/>
    <p:sldId id="290" r:id="rId31"/>
    <p:sldId id="291" r:id="rId32"/>
    <p:sldId id="292" r:id="rId33"/>
    <p:sldId id="280" r:id="rId34"/>
    <p:sldId id="279" r:id="rId35"/>
    <p:sldId id="283" r:id="rId36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3D823-33E2-4EFB-8B77-40C8FC039C7B}" type="datetimeFigureOut">
              <a:rPr lang="hr-HR" smtClean="0"/>
              <a:pPr/>
              <a:t>26.5.2022.</a:t>
            </a:fld>
            <a:endParaRPr lang="hr-HR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A838A-D0B1-4E3A-87F7-0243CF0C557B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3D823-33E2-4EFB-8B77-40C8FC039C7B}" type="datetimeFigureOut">
              <a:rPr lang="hr-HR" smtClean="0"/>
              <a:pPr/>
              <a:t>26.5.2022.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A838A-D0B1-4E3A-87F7-0243CF0C557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3D823-33E2-4EFB-8B77-40C8FC039C7B}" type="datetimeFigureOut">
              <a:rPr lang="hr-HR" smtClean="0"/>
              <a:pPr/>
              <a:t>26.5.2022.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A838A-D0B1-4E3A-87F7-0243CF0C557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3D823-33E2-4EFB-8B77-40C8FC039C7B}" type="datetimeFigureOut">
              <a:rPr lang="hr-HR" smtClean="0"/>
              <a:pPr/>
              <a:t>26.5.2022.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A838A-D0B1-4E3A-87F7-0243CF0C557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3D823-33E2-4EFB-8B77-40C8FC039C7B}" type="datetimeFigureOut">
              <a:rPr lang="hr-HR" smtClean="0"/>
              <a:pPr/>
              <a:t>26.5.2022.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A838A-D0B1-4E3A-87F7-0243CF0C557B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3D823-33E2-4EFB-8B77-40C8FC039C7B}" type="datetimeFigureOut">
              <a:rPr lang="hr-HR" smtClean="0"/>
              <a:pPr/>
              <a:t>26.5.2022.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A838A-D0B1-4E3A-87F7-0243CF0C557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3D823-33E2-4EFB-8B77-40C8FC039C7B}" type="datetimeFigureOut">
              <a:rPr lang="hr-HR" smtClean="0"/>
              <a:pPr/>
              <a:t>26.5.2022.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A838A-D0B1-4E3A-87F7-0243CF0C557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3D823-33E2-4EFB-8B77-40C8FC039C7B}" type="datetimeFigureOut">
              <a:rPr lang="hr-HR" smtClean="0"/>
              <a:pPr/>
              <a:t>26.5.2022.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A838A-D0B1-4E3A-87F7-0243CF0C557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3D823-33E2-4EFB-8B77-40C8FC039C7B}" type="datetimeFigureOut">
              <a:rPr lang="hr-HR" smtClean="0"/>
              <a:pPr/>
              <a:t>26.5.2022.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A838A-D0B1-4E3A-87F7-0243CF0C557B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3D823-33E2-4EFB-8B77-40C8FC039C7B}" type="datetimeFigureOut">
              <a:rPr lang="hr-HR" smtClean="0"/>
              <a:pPr/>
              <a:t>26.5.2022.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A838A-D0B1-4E3A-87F7-0243CF0C557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3D823-33E2-4EFB-8B77-40C8FC039C7B}" type="datetimeFigureOut">
              <a:rPr lang="hr-HR" smtClean="0"/>
              <a:pPr/>
              <a:t>26.5.2022.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A838A-D0B1-4E3A-87F7-0243CF0C557B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63D823-33E2-4EFB-8B77-40C8FC039C7B}" type="datetimeFigureOut">
              <a:rPr lang="hr-HR" smtClean="0"/>
              <a:pPr/>
              <a:t>26.5.2022.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hr-H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4CA838A-D0B1-4E3A-87F7-0243CF0C557B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95536" y="2348880"/>
            <a:ext cx="8153400" cy="363326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r-HR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ULOGA I ZNAČAJ SAMOSTALNOG SINDIKATA RADNIKA OSNOVNOG  OBRAZOVANJA I ODGOJA TUZLANSKOG KANTONA</a:t>
            </a:r>
            <a:endParaRPr lang="hr-HR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476672"/>
            <a:ext cx="7406640" cy="5904656"/>
          </a:xfrm>
        </p:spPr>
        <p:txBody>
          <a:bodyPr>
            <a:normAutofit/>
          </a:bodyPr>
          <a:lstStyle/>
          <a:p>
            <a:r>
              <a:rPr lang="hr-BA" b="1" dirty="0"/>
              <a:t>Godina 2018-a.</a:t>
            </a:r>
            <a:endParaRPr lang="hr-BA" dirty="0"/>
          </a:p>
          <a:p>
            <a:r>
              <a:rPr lang="hr-BA" b="1" u="sng" dirty="0">
                <a:solidFill>
                  <a:srgbClr val="FF0000"/>
                </a:solidFill>
              </a:rPr>
              <a:t>Nova osnovica za obračun plaće je 404,00 KM - počevši od januara 2018-e.(povećanje oko 6,5%)</a:t>
            </a:r>
            <a:endParaRPr lang="hr-BA" dirty="0">
              <a:solidFill>
                <a:srgbClr val="FF0000"/>
              </a:solidFill>
            </a:endParaRPr>
          </a:p>
          <a:p>
            <a:r>
              <a:rPr lang="hr-BA" dirty="0"/>
              <a:t>Treći platni razred </a:t>
            </a:r>
            <a:r>
              <a:rPr lang="hr-BA" b="1" dirty="0"/>
              <a:t>404 x 2,32 =937 (+5%) =985 KM</a:t>
            </a:r>
            <a:r>
              <a:rPr lang="hr-BA" dirty="0"/>
              <a:t> , povećanje </a:t>
            </a:r>
            <a:r>
              <a:rPr lang="hr-BA" b="1" u="sng" dirty="0">
                <a:solidFill>
                  <a:srgbClr val="FF0000"/>
                </a:solidFill>
              </a:rPr>
              <a:t>59 KM</a:t>
            </a:r>
            <a:endParaRPr lang="hr-BA" dirty="0">
              <a:solidFill>
                <a:srgbClr val="FF0000"/>
              </a:solidFill>
            </a:endParaRPr>
          </a:p>
          <a:p>
            <a:r>
              <a:rPr lang="hr-BA" dirty="0"/>
              <a:t>Četvrti platni razred </a:t>
            </a:r>
            <a:r>
              <a:rPr lang="hr-BA" b="1" dirty="0"/>
              <a:t>404 x 2,14=865 +(5%)=908 KM,</a:t>
            </a:r>
            <a:r>
              <a:rPr lang="hr-BA" dirty="0"/>
              <a:t> povećanje </a:t>
            </a:r>
            <a:r>
              <a:rPr lang="hr-BA" b="1" u="sng" dirty="0">
                <a:solidFill>
                  <a:srgbClr val="FF0000"/>
                </a:solidFill>
              </a:rPr>
              <a:t>53KM</a:t>
            </a:r>
            <a:endParaRPr lang="hr-BA" dirty="0">
              <a:solidFill>
                <a:srgbClr val="FF0000"/>
              </a:solidFill>
            </a:endParaRPr>
          </a:p>
          <a:p>
            <a:r>
              <a:rPr lang="hr-BA" dirty="0"/>
              <a:t>Peti platni razred </a:t>
            </a:r>
            <a:r>
              <a:rPr lang="hr-BA" b="1" dirty="0"/>
              <a:t>404x1,95=787 +(5%)= </a:t>
            </a:r>
            <a:r>
              <a:rPr lang="hr-BA" b="1" dirty="0" smtClean="0"/>
              <a:t>828KM,</a:t>
            </a:r>
            <a:r>
              <a:rPr lang="hr-BA" dirty="0" smtClean="0"/>
              <a:t>povećanje </a:t>
            </a:r>
            <a:r>
              <a:rPr lang="hr-BA" b="1" u="sng" dirty="0" smtClean="0">
                <a:solidFill>
                  <a:srgbClr val="FF0000"/>
                </a:solidFill>
              </a:rPr>
              <a:t>48 </a:t>
            </a:r>
            <a:r>
              <a:rPr lang="hr-BA" b="1" u="sng" dirty="0">
                <a:solidFill>
                  <a:srgbClr val="FF0000"/>
                </a:solidFill>
              </a:rPr>
              <a:t>KM</a:t>
            </a:r>
            <a:endParaRPr lang="hr-BA" dirty="0">
              <a:solidFill>
                <a:srgbClr val="FF0000"/>
              </a:solidFill>
            </a:endParaRPr>
          </a:p>
          <a:p>
            <a:r>
              <a:rPr lang="hr-BA" b="1" dirty="0"/>
              <a:t>Najniža plaća 430KM</a:t>
            </a:r>
            <a:endParaRPr lang="hr-BA" dirty="0"/>
          </a:p>
          <a:p>
            <a:pPr lvl="0"/>
            <a:r>
              <a:rPr lang="hr-HR" dirty="0" smtClean="0"/>
              <a:t>	</a:t>
            </a:r>
            <a:r>
              <a:rPr lang="hr-HR" sz="2800" dirty="0" smtClean="0"/>
              <a:t>,</a:t>
            </a:r>
            <a:endParaRPr lang="hr-H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476672"/>
            <a:ext cx="7406640" cy="5976664"/>
          </a:xfrm>
        </p:spPr>
        <p:txBody>
          <a:bodyPr>
            <a:normAutofit fontScale="92500" lnSpcReduction="20000"/>
          </a:bodyPr>
          <a:lstStyle/>
          <a:p>
            <a:pPr marL="484632" indent="-457200">
              <a:buFont typeface="Arial" panose="020B0604020202020204" pitchFamily="34" charset="0"/>
              <a:buChar char="•"/>
            </a:pPr>
            <a:r>
              <a:rPr lang="hr-BA" b="1" dirty="0"/>
              <a:t>Godina 2019-a</a:t>
            </a:r>
            <a:endParaRPr lang="hr-BA" dirty="0"/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hr-BA" b="1" u="sng" dirty="0">
                <a:solidFill>
                  <a:srgbClr val="FF0000"/>
                </a:solidFill>
              </a:rPr>
              <a:t>Uvećanje koeficijenata  zaposlenih u osnovnom obrazovanju 6,71%</a:t>
            </a:r>
            <a:endParaRPr lang="hr-BA" dirty="0">
              <a:solidFill>
                <a:srgbClr val="FF0000"/>
              </a:solidFill>
            </a:endParaRP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hr-BA" b="1" u="sng" dirty="0">
                <a:solidFill>
                  <a:srgbClr val="FF0000"/>
                </a:solidFill>
              </a:rPr>
              <a:t>Topli obrok za 8KM na 9KM</a:t>
            </a:r>
            <a:r>
              <a:rPr lang="hr-BA" b="1" u="sng" dirty="0" smtClean="0">
                <a:solidFill>
                  <a:srgbClr val="FF0000"/>
                </a:solidFill>
              </a:rPr>
              <a:t>.(oko 2%)</a:t>
            </a:r>
            <a:endParaRPr lang="hr-BA" dirty="0">
              <a:solidFill>
                <a:srgbClr val="FF0000"/>
              </a:solidFill>
            </a:endParaRP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hr-BA" dirty="0"/>
              <a:t>Treći platni razred </a:t>
            </a:r>
            <a:r>
              <a:rPr lang="hr-BA" b="1" dirty="0"/>
              <a:t>404 x 2,47 =</a:t>
            </a:r>
            <a:r>
              <a:rPr lang="hr-BA" b="1" dirty="0" smtClean="0"/>
              <a:t>998 </a:t>
            </a:r>
            <a:r>
              <a:rPr lang="hr-BA" b="1" dirty="0"/>
              <a:t>(+5%)</a:t>
            </a:r>
            <a:r>
              <a:rPr lang="hr-BA" dirty="0"/>
              <a:t> </a:t>
            </a:r>
            <a:r>
              <a:rPr lang="hr-BA" b="1" dirty="0"/>
              <a:t>=1049 KM</a:t>
            </a:r>
            <a:r>
              <a:rPr lang="hr-BA" dirty="0"/>
              <a:t> , povećanje </a:t>
            </a:r>
            <a:r>
              <a:rPr lang="hr-BA" b="1" u="sng" dirty="0">
                <a:solidFill>
                  <a:srgbClr val="FF0000"/>
                </a:solidFill>
              </a:rPr>
              <a:t>64 KM</a:t>
            </a:r>
            <a:endParaRPr lang="hr-BA" dirty="0">
              <a:solidFill>
                <a:srgbClr val="FF0000"/>
              </a:solidFill>
            </a:endParaRP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hr-BA" dirty="0"/>
              <a:t>Četvrti platni razred </a:t>
            </a:r>
            <a:r>
              <a:rPr lang="hr-BA" b="1" u="sng" dirty="0"/>
              <a:t>404 x 2,28=921 +(5%)=968 KM</a:t>
            </a:r>
            <a:r>
              <a:rPr lang="hr-BA" dirty="0"/>
              <a:t>, povećanje </a:t>
            </a:r>
            <a:r>
              <a:rPr lang="hr-BA" b="1" u="sng" dirty="0">
                <a:solidFill>
                  <a:srgbClr val="FF0000"/>
                </a:solidFill>
              </a:rPr>
              <a:t>60KM</a:t>
            </a:r>
            <a:endParaRPr lang="hr-BA" dirty="0">
              <a:solidFill>
                <a:srgbClr val="FF0000"/>
              </a:solidFill>
            </a:endParaRP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hr-BA" dirty="0"/>
              <a:t>Peti platni razred </a:t>
            </a:r>
            <a:r>
              <a:rPr lang="hr-BA" b="1" u="sng" dirty="0"/>
              <a:t>404x2,08=840 +(5%)= 883KM</a:t>
            </a:r>
            <a:r>
              <a:rPr lang="hr-BA" dirty="0"/>
              <a:t>,povećanje </a:t>
            </a:r>
            <a:r>
              <a:rPr lang="hr-BA" b="1" u="sng" dirty="0">
                <a:solidFill>
                  <a:srgbClr val="FF0000"/>
                </a:solidFill>
              </a:rPr>
              <a:t>53 KM</a:t>
            </a:r>
            <a:endParaRPr lang="hr-BA" dirty="0">
              <a:solidFill>
                <a:srgbClr val="FF0000"/>
              </a:solidFill>
            </a:endParaRP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hr-BA" b="1" u="sng" dirty="0"/>
              <a:t>Najniža plaća </a:t>
            </a:r>
            <a:r>
              <a:rPr lang="hr-BA" b="1" u="sng" dirty="0" smtClean="0"/>
              <a:t>460KM</a:t>
            </a: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hr-BA" b="1" dirty="0" smtClean="0"/>
              <a:t>U 2019 godini omogućeno ocjenjivanje vannastavnog osoblja (higijeničari,domari,sekretari,financijski radnici) </a:t>
            </a:r>
            <a:r>
              <a:rPr lang="hr-BA" b="1" dirty="0" smtClean="0">
                <a:solidFill>
                  <a:srgbClr val="FF0000"/>
                </a:solidFill>
              </a:rPr>
              <a:t>jedini u regionu imamo, 5% i 10% na platu.</a:t>
            </a:r>
            <a:endParaRPr lang="hr-BA" dirty="0">
              <a:solidFill>
                <a:srgbClr val="FF0000"/>
              </a:solidFill>
            </a:endParaRPr>
          </a:p>
          <a:p>
            <a:pPr marL="484632" lvl="0" indent="-457200">
              <a:buFont typeface="Arial" panose="020B0604020202020204" pitchFamily="34" charset="0"/>
              <a:buChar char="•"/>
            </a:pPr>
            <a:r>
              <a:rPr lang="hr-HR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476672"/>
            <a:ext cx="7406640" cy="5976664"/>
          </a:xfrm>
        </p:spPr>
        <p:txBody>
          <a:bodyPr>
            <a:normAutofit lnSpcReduction="10000"/>
          </a:bodyPr>
          <a:lstStyle/>
          <a:p>
            <a:pPr marL="484632" indent="-457200">
              <a:buFont typeface="Arial" panose="020B0604020202020204" pitchFamily="34" charset="0"/>
              <a:buChar char="•"/>
            </a:pPr>
            <a:r>
              <a:rPr lang="hr-BA" b="1" dirty="0"/>
              <a:t>Godina 2020.a </a:t>
            </a:r>
            <a:endParaRPr lang="hr-BA" dirty="0"/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hr-BA" dirty="0"/>
              <a:t>Uvećanje koeficijenata </a:t>
            </a:r>
            <a:r>
              <a:rPr lang="hr-BA" b="1" dirty="0">
                <a:solidFill>
                  <a:srgbClr val="FF0000"/>
                </a:solidFill>
              </a:rPr>
              <a:t>za 6,87% od aprila 2020</a:t>
            </a:r>
            <a:r>
              <a:rPr lang="hr-BA" dirty="0" smtClean="0">
                <a:solidFill>
                  <a:srgbClr val="FF0000"/>
                </a:solidFill>
              </a:rPr>
              <a:t>. </a:t>
            </a:r>
            <a:r>
              <a:rPr lang="hr-BA" dirty="0"/>
              <a:t>godine i ugrađivanje važećih odredbi člana </a:t>
            </a:r>
            <a:r>
              <a:rPr lang="hr-BA" b="1" dirty="0"/>
              <a:t>49.zakona o porezu na dohodak u koeficijente</a:t>
            </a:r>
            <a:r>
              <a:rPr lang="hr-BA" b="1" dirty="0" smtClean="0"/>
              <a:t>(+5</a:t>
            </a:r>
            <a:r>
              <a:rPr lang="hr-BA" b="1" dirty="0"/>
              <a:t>%)</a:t>
            </a: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hr-BA" u="sng" dirty="0"/>
              <a:t>Treći platni </a:t>
            </a:r>
            <a:r>
              <a:rPr lang="hr-BA" dirty="0"/>
              <a:t>razred </a:t>
            </a:r>
            <a:r>
              <a:rPr lang="hr-BA" b="1" dirty="0"/>
              <a:t>2,78 x 404=1123KM </a:t>
            </a:r>
            <a:r>
              <a:rPr lang="hr-BA" dirty="0"/>
              <a:t>, povećanje </a:t>
            </a:r>
            <a:r>
              <a:rPr lang="hr-BA" b="1" u="sng" dirty="0">
                <a:solidFill>
                  <a:srgbClr val="FF0000"/>
                </a:solidFill>
              </a:rPr>
              <a:t>74KM</a:t>
            </a: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hr-BA" u="sng" dirty="0" smtClean="0"/>
              <a:t>Četvrti  </a:t>
            </a:r>
            <a:r>
              <a:rPr lang="hr-BA" u="sng" dirty="0"/>
              <a:t>platni </a:t>
            </a:r>
            <a:r>
              <a:rPr lang="hr-BA" dirty="0"/>
              <a:t>razred </a:t>
            </a:r>
            <a:r>
              <a:rPr lang="hr-BA" b="1" dirty="0"/>
              <a:t>2,56 x 404 =1034</a:t>
            </a:r>
            <a:r>
              <a:rPr lang="hr-BA" dirty="0" smtClean="0"/>
              <a:t>, povećanje </a:t>
            </a:r>
            <a:r>
              <a:rPr lang="hr-BA" b="1" u="sng" dirty="0">
                <a:solidFill>
                  <a:srgbClr val="FF0000"/>
                </a:solidFill>
              </a:rPr>
              <a:t>66KM</a:t>
            </a: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hr-BA" u="sng" dirty="0" smtClean="0"/>
              <a:t>Peti  </a:t>
            </a:r>
            <a:r>
              <a:rPr lang="hr-BA" u="sng" dirty="0"/>
              <a:t>platni razred </a:t>
            </a:r>
            <a:r>
              <a:rPr lang="hr-BA" b="1" dirty="0"/>
              <a:t>2,34 x 404 =</a:t>
            </a:r>
            <a:r>
              <a:rPr lang="hr-BA" b="1" dirty="0" smtClean="0"/>
              <a:t>945KM </a:t>
            </a:r>
            <a:r>
              <a:rPr lang="hr-BA" dirty="0" smtClean="0"/>
              <a:t>, povećanje </a:t>
            </a:r>
            <a:r>
              <a:rPr lang="hr-BA" b="1" u="sng" dirty="0">
                <a:solidFill>
                  <a:srgbClr val="FF0000"/>
                </a:solidFill>
              </a:rPr>
              <a:t>62KM</a:t>
            </a: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hr-BA" b="1" dirty="0"/>
              <a:t>Najniža plata 525KM </a:t>
            </a:r>
            <a:endParaRPr lang="hr-BA" b="1" dirty="0" smtClean="0"/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hr-BA" u="sng" dirty="0" smtClean="0">
                <a:solidFill>
                  <a:srgbClr val="FF0000"/>
                </a:solidFill>
              </a:rPr>
              <a:t>Jedini ostvarili povećanje plaća za vrijeme pandemije.</a:t>
            </a:r>
            <a:endParaRPr lang="hr-BA" u="sng" dirty="0">
              <a:solidFill>
                <a:srgbClr val="FF0000"/>
              </a:solidFill>
            </a:endParaRPr>
          </a:p>
          <a:p>
            <a:pPr lvl="0"/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548680"/>
            <a:ext cx="7406640" cy="5544616"/>
          </a:xfrm>
        </p:spPr>
        <p:txBody>
          <a:bodyPr>
            <a:normAutofit fontScale="92500" lnSpcReduction="20000"/>
          </a:bodyPr>
          <a:lstStyle/>
          <a:p>
            <a:pPr lvl="0"/>
            <a:endParaRPr lang="hr-HR" dirty="0" smtClean="0"/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hr-BA" b="1" dirty="0"/>
              <a:t>Godina 2021.</a:t>
            </a:r>
            <a:endParaRPr lang="hr-BA" dirty="0"/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hr-BA" b="1" dirty="0"/>
              <a:t>Povećanje  </a:t>
            </a:r>
            <a:r>
              <a:rPr lang="hr-BA" b="1" u="sng" dirty="0">
                <a:solidFill>
                  <a:srgbClr val="FF0000"/>
                </a:solidFill>
              </a:rPr>
              <a:t>osnovice 3,6 % </a:t>
            </a:r>
            <a:r>
              <a:rPr lang="hr-BA" b="1" dirty="0"/>
              <a:t>nova osnovica </a:t>
            </a:r>
            <a:r>
              <a:rPr lang="hr-BA" u="sng" dirty="0">
                <a:solidFill>
                  <a:srgbClr val="FF0000"/>
                </a:solidFill>
              </a:rPr>
              <a:t>418KM</a:t>
            </a:r>
            <a:r>
              <a:rPr lang="hr-BA" u="sng" dirty="0" smtClean="0">
                <a:solidFill>
                  <a:srgbClr val="FF0000"/>
                </a:solidFill>
              </a:rPr>
              <a:t>. </a:t>
            </a:r>
            <a:r>
              <a:rPr lang="hr-BA" b="1" dirty="0" smtClean="0">
                <a:solidFill>
                  <a:srgbClr val="FF0000"/>
                </a:solidFill>
              </a:rPr>
              <a:t>Povećanje </a:t>
            </a:r>
            <a:r>
              <a:rPr lang="hr-BA" b="1" dirty="0">
                <a:solidFill>
                  <a:srgbClr val="FF0000"/>
                </a:solidFill>
              </a:rPr>
              <a:t>koeficijenata 5%.</a:t>
            </a:r>
            <a:r>
              <a:rPr lang="hr-BA" dirty="0"/>
              <a:t>Topli obrok </a:t>
            </a:r>
            <a:r>
              <a:rPr lang="hr-BA" dirty="0" smtClean="0"/>
              <a:t>povećan  </a:t>
            </a:r>
            <a:r>
              <a:rPr lang="hr-BA" b="1" u="sng" dirty="0">
                <a:solidFill>
                  <a:srgbClr val="FF0000"/>
                </a:solidFill>
              </a:rPr>
              <a:t>na 10KM</a:t>
            </a:r>
            <a:r>
              <a:rPr lang="hr-BA" dirty="0" smtClean="0"/>
              <a:t>. Kumulativno povećanje između </a:t>
            </a:r>
            <a:r>
              <a:rPr lang="hr-BA" b="1" u="sng" dirty="0">
                <a:solidFill>
                  <a:srgbClr val="FF0000"/>
                </a:solidFill>
              </a:rPr>
              <a:t>10,2% i 12,5%.</a:t>
            </a: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hr-BA" u="sng" dirty="0"/>
              <a:t>Treći platni razred </a:t>
            </a:r>
            <a:r>
              <a:rPr lang="hr-BA" b="1" dirty="0"/>
              <a:t>2,92 x 418= 1220 KM</a:t>
            </a:r>
            <a:r>
              <a:rPr lang="hr-BA" dirty="0"/>
              <a:t>, povećanje </a:t>
            </a:r>
            <a:r>
              <a:rPr lang="hr-BA" b="1" u="sng" dirty="0">
                <a:solidFill>
                  <a:srgbClr val="FF0000"/>
                </a:solidFill>
              </a:rPr>
              <a:t>97KM</a:t>
            </a: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hr-BA" u="sng" dirty="0"/>
              <a:t>Četvrti platni razred </a:t>
            </a:r>
            <a:r>
              <a:rPr lang="hr-BA" b="1" dirty="0"/>
              <a:t>2,69 x 418 =</a:t>
            </a:r>
            <a:r>
              <a:rPr lang="hr-BA" b="1" dirty="0" smtClean="0"/>
              <a:t>1124KM </a:t>
            </a:r>
            <a:r>
              <a:rPr lang="hr-BA" dirty="0"/>
              <a:t>,</a:t>
            </a:r>
            <a:r>
              <a:rPr lang="hr-BA" b="1" dirty="0" smtClean="0"/>
              <a:t> povećanje </a:t>
            </a:r>
            <a:r>
              <a:rPr lang="hr-BA" b="1" dirty="0" smtClean="0">
                <a:solidFill>
                  <a:srgbClr val="FF0000"/>
                </a:solidFill>
              </a:rPr>
              <a:t>90 KM</a:t>
            </a:r>
          </a:p>
          <a:p>
            <a:pPr marL="484632" indent="-457200">
              <a:buFont typeface="Arial" panose="020B0604020202020204" pitchFamily="34" charset="0"/>
              <a:buChar char="•"/>
            </a:pPr>
            <a:endParaRPr lang="hr-BA" b="1" dirty="0">
              <a:solidFill>
                <a:srgbClr val="FF0000"/>
              </a:solidFill>
            </a:endParaRP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hr-BA" u="sng" dirty="0"/>
              <a:t>Peti platni razred </a:t>
            </a:r>
            <a:r>
              <a:rPr lang="hr-BA" b="1" dirty="0"/>
              <a:t>2,46 x 418 =</a:t>
            </a:r>
            <a:r>
              <a:rPr lang="hr-BA" b="1" dirty="0" smtClean="0"/>
              <a:t>1028KM </a:t>
            </a:r>
            <a:r>
              <a:rPr lang="hr-BA" dirty="0" smtClean="0"/>
              <a:t>,povećanje </a:t>
            </a:r>
            <a:r>
              <a:rPr lang="hr-BA" b="1" dirty="0">
                <a:solidFill>
                  <a:srgbClr val="FF0000"/>
                </a:solidFill>
              </a:rPr>
              <a:t>83KM    </a:t>
            </a: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hr-BA" b="1" dirty="0"/>
              <a:t>Minimalna plata </a:t>
            </a:r>
            <a:r>
              <a:rPr lang="hr-BA" b="1" dirty="0">
                <a:solidFill>
                  <a:srgbClr val="FF0000"/>
                </a:solidFill>
              </a:rPr>
              <a:t>570 KM.</a:t>
            </a:r>
            <a:endParaRPr lang="hr-BA" dirty="0">
              <a:solidFill>
                <a:srgbClr val="FF0000"/>
              </a:solidFill>
            </a:endParaRPr>
          </a:p>
          <a:p>
            <a:pPr marL="484632" lvl="0" indent="-457200">
              <a:buFont typeface="Arial" panose="020B0604020202020204" pitchFamily="34" charset="0"/>
              <a:buChar char="•"/>
            </a:pPr>
            <a:r>
              <a:rPr lang="hr-HR" dirty="0" smtClean="0"/>
              <a:t>	</a:t>
            </a:r>
          </a:p>
          <a:p>
            <a:pPr lvl="0"/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smtClean="0"/>
              <a:t>              REZIME </a:t>
            </a:r>
            <a:endParaRPr lang="hr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endParaRPr lang="hr-BA" dirty="0"/>
          </a:p>
          <a:p>
            <a:r>
              <a:rPr lang="hr-BA" sz="2800" dirty="0"/>
              <a:t>Minimalna plata sa </a:t>
            </a:r>
            <a:r>
              <a:rPr lang="hr-BA" sz="2800" b="1" dirty="0">
                <a:solidFill>
                  <a:srgbClr val="FF0000"/>
                </a:solidFill>
              </a:rPr>
              <a:t>406 KM na 570 KM, rast preko 40%.</a:t>
            </a:r>
          </a:p>
          <a:p>
            <a:r>
              <a:rPr lang="hr-BA" sz="2800" dirty="0"/>
              <a:t>Plaća </a:t>
            </a:r>
            <a:r>
              <a:rPr lang="hr-BA" sz="2800" b="1" dirty="0"/>
              <a:t>VSS treći platni razred sa 926 KM na 1220 KM </a:t>
            </a:r>
            <a:r>
              <a:rPr lang="hr-BA" sz="2800" dirty="0"/>
              <a:t>,razlika </a:t>
            </a:r>
            <a:r>
              <a:rPr lang="hr-BA" sz="2800" b="1" dirty="0" smtClean="0">
                <a:solidFill>
                  <a:srgbClr val="FF0000"/>
                </a:solidFill>
              </a:rPr>
              <a:t>294KM </a:t>
            </a:r>
            <a:endParaRPr lang="hr-BA" sz="2800" b="1" dirty="0">
              <a:solidFill>
                <a:srgbClr val="FF0000"/>
              </a:solidFill>
            </a:endParaRPr>
          </a:p>
          <a:p>
            <a:r>
              <a:rPr lang="hr-BA" sz="2800" dirty="0" smtClean="0"/>
              <a:t>mentor </a:t>
            </a:r>
            <a:r>
              <a:rPr lang="hr-BA" sz="2800" b="1" dirty="0" smtClean="0"/>
              <a:t>(972KM)  </a:t>
            </a:r>
            <a:r>
              <a:rPr lang="hr-BA" sz="2800" b="1" dirty="0" smtClean="0">
                <a:solidFill>
                  <a:srgbClr val="FF0000"/>
                </a:solidFill>
              </a:rPr>
              <a:t>1281KM</a:t>
            </a:r>
            <a:r>
              <a:rPr lang="hr-BA" sz="2800" dirty="0"/>
              <a:t>, sa 10 godina radnog staža </a:t>
            </a:r>
            <a:r>
              <a:rPr lang="hr-BA" sz="2800" b="1" dirty="0" smtClean="0">
                <a:solidFill>
                  <a:srgbClr val="FF0000"/>
                </a:solidFill>
              </a:rPr>
              <a:t>1345KM</a:t>
            </a:r>
            <a:r>
              <a:rPr lang="hr-BA" sz="2800" dirty="0"/>
              <a:t>, sa 20 godina radnog staža </a:t>
            </a:r>
            <a:r>
              <a:rPr lang="hr-BA" sz="2800" b="1" dirty="0" smtClean="0">
                <a:solidFill>
                  <a:srgbClr val="FF0000"/>
                </a:solidFill>
              </a:rPr>
              <a:t>1409KM</a:t>
            </a:r>
            <a:endParaRPr lang="hr-BA" sz="2800" b="1" dirty="0">
              <a:solidFill>
                <a:srgbClr val="FF0000"/>
              </a:solidFill>
            </a:endParaRPr>
          </a:p>
          <a:p>
            <a:r>
              <a:rPr lang="hr-BA" sz="2800" dirty="0" smtClean="0"/>
              <a:t>Savjetnik </a:t>
            </a:r>
            <a:r>
              <a:rPr lang="hr-BA" sz="2800" b="1" dirty="0" smtClean="0"/>
              <a:t>(1018KM ) </a:t>
            </a:r>
            <a:r>
              <a:rPr lang="hr-BA" sz="2800" b="1" dirty="0" smtClean="0">
                <a:solidFill>
                  <a:srgbClr val="FF0000"/>
                </a:solidFill>
              </a:rPr>
              <a:t>1342KM</a:t>
            </a:r>
            <a:r>
              <a:rPr lang="hr-BA" sz="2800" dirty="0"/>
              <a:t>, sa 10  godina radnog staža </a:t>
            </a:r>
            <a:r>
              <a:rPr lang="hr-BA" sz="2800" b="1" dirty="0" smtClean="0">
                <a:solidFill>
                  <a:srgbClr val="FF0000"/>
                </a:solidFill>
              </a:rPr>
              <a:t>1409KM</a:t>
            </a:r>
            <a:r>
              <a:rPr lang="hr-BA" sz="2800" dirty="0"/>
              <a:t>, sa 20 godina </a:t>
            </a:r>
            <a:r>
              <a:rPr lang="hr-BA" sz="2800" b="1" dirty="0" smtClean="0">
                <a:solidFill>
                  <a:srgbClr val="FF0000"/>
                </a:solidFill>
              </a:rPr>
              <a:t>1476 </a:t>
            </a:r>
            <a:r>
              <a:rPr lang="hr-BA" sz="2800" b="1" dirty="0">
                <a:solidFill>
                  <a:srgbClr val="FF0000"/>
                </a:solidFill>
              </a:rPr>
              <a:t>KM</a:t>
            </a:r>
            <a:r>
              <a:rPr lang="hr-BA" sz="2800" dirty="0"/>
              <a:t>.</a:t>
            </a:r>
          </a:p>
          <a:p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21294851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22114"/>
          </a:xfrm>
        </p:spPr>
        <p:txBody>
          <a:bodyPr/>
          <a:lstStyle/>
          <a:p>
            <a:r>
              <a:rPr lang="hr-BA" dirty="0" smtClean="0"/>
              <a:t>             REZIME </a:t>
            </a:r>
            <a:endParaRPr lang="hr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196752"/>
            <a:ext cx="7498080" cy="5051648"/>
          </a:xfrm>
        </p:spPr>
        <p:txBody>
          <a:bodyPr>
            <a:normAutofit lnSpcReduction="10000"/>
          </a:bodyPr>
          <a:lstStyle/>
          <a:p>
            <a:r>
              <a:rPr lang="hr-BA" sz="2800" dirty="0"/>
              <a:t>Četvrtni  plati razred sa </a:t>
            </a:r>
            <a:r>
              <a:rPr lang="hr-BA" sz="2800" b="1" dirty="0"/>
              <a:t>855KM</a:t>
            </a:r>
            <a:r>
              <a:rPr lang="hr-BA" sz="2800" dirty="0"/>
              <a:t> na </a:t>
            </a:r>
            <a:r>
              <a:rPr lang="hr-BA" sz="2800" b="1" dirty="0">
                <a:solidFill>
                  <a:srgbClr val="FF0000"/>
                </a:solidFill>
              </a:rPr>
              <a:t>1124KM ,razlika 269KM</a:t>
            </a:r>
          </a:p>
          <a:p>
            <a:r>
              <a:rPr lang="hr-BA" sz="2800" dirty="0"/>
              <a:t>Peti platni razred sa </a:t>
            </a:r>
            <a:r>
              <a:rPr lang="hr-BA" sz="2800" b="1" dirty="0"/>
              <a:t>780 KM </a:t>
            </a:r>
            <a:r>
              <a:rPr lang="hr-BA" sz="2800" dirty="0"/>
              <a:t>na </a:t>
            </a:r>
            <a:r>
              <a:rPr lang="hr-BA" sz="2800" b="1" dirty="0">
                <a:solidFill>
                  <a:srgbClr val="FF0000"/>
                </a:solidFill>
              </a:rPr>
              <a:t>1028 KM razlika 248 KM.</a:t>
            </a:r>
          </a:p>
          <a:p>
            <a:r>
              <a:rPr lang="hr-BA" sz="2800" dirty="0"/>
              <a:t>Ovo je ovako kada računa na osnovnu plaću, sa uvećanjima kroz minuli rad i stučna zvanja novčani iznos je još veći.</a:t>
            </a:r>
          </a:p>
          <a:p>
            <a:r>
              <a:rPr lang="hr-BA" sz="2800" b="1" dirty="0">
                <a:solidFill>
                  <a:srgbClr val="FF0000"/>
                </a:solidFill>
              </a:rPr>
              <a:t>Povećanje plaća oko 32%</a:t>
            </a:r>
          </a:p>
          <a:p>
            <a:r>
              <a:rPr lang="hr-BA" sz="2800" b="1" dirty="0"/>
              <a:t>Topli obrok sa 8KM na 10KM.</a:t>
            </a:r>
          </a:p>
          <a:p>
            <a:r>
              <a:rPr lang="hr-BA" b="1" dirty="0">
                <a:solidFill>
                  <a:srgbClr val="FF0000"/>
                </a:solidFill>
              </a:rPr>
              <a:t>Povećanje primanje između 36 % i 45%</a:t>
            </a:r>
            <a:endParaRPr lang="hr-BA" dirty="0">
              <a:solidFill>
                <a:srgbClr val="FF0000"/>
              </a:solidFill>
            </a:endParaRPr>
          </a:p>
          <a:p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36653713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620688"/>
            <a:ext cx="7406640" cy="5112568"/>
          </a:xfrm>
        </p:spPr>
        <p:txBody>
          <a:bodyPr>
            <a:normAutofit fontScale="92500"/>
          </a:bodyPr>
          <a:lstStyle/>
          <a:p>
            <a:pPr lvl="0">
              <a:buClr>
                <a:srgbClr val="FE8637"/>
              </a:buClr>
            </a:pPr>
            <a:r>
              <a:rPr lang="hr-HR" b="1" u="sng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Otežani uslovi rada(dodaci na plaću)</a:t>
            </a:r>
          </a:p>
          <a:p>
            <a:pPr lvl="0">
              <a:buClr>
                <a:srgbClr val="FE8637"/>
              </a:buClr>
            </a:pPr>
            <a:r>
              <a:rPr lang="hr-HR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Rad nastavnika predmetne nastave u kombinovanom odjeljenju,</a:t>
            </a:r>
            <a:r>
              <a:rPr lang="hr-HR" b="1" dirty="0" smtClean="0">
                <a:solidFill>
                  <a:srgbClr val="FF0000"/>
                </a:solidFill>
              </a:rPr>
              <a:t>za svaki čas 0,4% (max. 5%)</a:t>
            </a:r>
          </a:p>
          <a:p>
            <a:pPr lvl="0">
              <a:buClr>
                <a:srgbClr val="FE8637"/>
              </a:buClr>
            </a:pPr>
            <a:r>
              <a:rPr lang="hr-HR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Rad nastavnika na izradi i realizaciji prilagođenog NPP</a:t>
            </a:r>
          </a:p>
          <a:p>
            <a:pPr lvl="0">
              <a:buClr>
                <a:srgbClr val="FE8637"/>
              </a:buClr>
            </a:pPr>
            <a:r>
              <a:rPr lang="hr-HR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 </a:t>
            </a:r>
            <a:r>
              <a:rPr lang="hr-HR" b="1" dirty="0" smtClean="0">
                <a:solidFill>
                  <a:srgbClr val="FF0000"/>
                </a:solidFill>
              </a:rPr>
              <a:t>1% na svaki prilagođeni NPP</a:t>
            </a:r>
          </a:p>
          <a:p>
            <a:pPr lvl="0">
              <a:buClr>
                <a:srgbClr val="FE8637"/>
              </a:buClr>
            </a:pPr>
            <a:r>
              <a:rPr lang="hr-HR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Rad radnika u neposrednom odgojno obrazovnom procesu koji realizuje </a:t>
            </a:r>
            <a:r>
              <a:rPr lang="hr-HR" b="1" dirty="0" smtClean="0">
                <a:solidFill>
                  <a:srgbClr val="FF0000"/>
                </a:solidFill>
              </a:rPr>
              <a:t>više od 4 NPP-a(po 0,5%, maksimalno 3%)</a:t>
            </a:r>
          </a:p>
          <a:p>
            <a:pPr lvl="0">
              <a:buClr>
                <a:srgbClr val="FE8637"/>
              </a:buClr>
            </a:pPr>
            <a:r>
              <a:rPr lang="hr-HR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Domar-ložač i higijeničar- ložač, </a:t>
            </a:r>
            <a:r>
              <a:rPr lang="hr-HR" b="1" dirty="0" smtClean="0">
                <a:solidFill>
                  <a:srgbClr val="FF0000"/>
                </a:solidFill>
              </a:rPr>
              <a:t>5% u sezoni grijanja</a:t>
            </a:r>
          </a:p>
          <a:p>
            <a:pPr lvl="0">
              <a:buClr>
                <a:srgbClr val="FE8637"/>
              </a:buClr>
            </a:pPr>
            <a:r>
              <a:rPr lang="hr-HR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Sekretar i financijski radnik u  školama preko 36 odjeljenja </a:t>
            </a:r>
            <a:r>
              <a:rPr lang="hr-HR" b="1" dirty="0" smtClean="0">
                <a:solidFill>
                  <a:srgbClr val="FF0000"/>
                </a:solidFill>
              </a:rPr>
              <a:t>0,4% za svako odjeljenje, maksimalno 5%</a:t>
            </a:r>
            <a:r>
              <a:rPr lang="hr-HR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	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BA" b="1" dirty="0"/>
              <a:t>Povećanje koje slijedi od </a:t>
            </a:r>
            <a:r>
              <a:rPr lang="hr-BA" b="1" dirty="0" smtClean="0"/>
              <a:t> 01.07.2022.- </a:t>
            </a:r>
            <a:r>
              <a:rPr lang="hr-BA" b="1" dirty="0"/>
              <a:t>8,74 %.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BA" dirty="0" smtClean="0"/>
              <a:t>Treći </a:t>
            </a:r>
            <a:r>
              <a:rPr lang="hr-BA" dirty="0"/>
              <a:t>platni razred  osnovna plata ,</a:t>
            </a:r>
            <a:r>
              <a:rPr lang="hr-BA" b="1" dirty="0">
                <a:solidFill>
                  <a:srgbClr val="FF0000"/>
                </a:solidFill>
              </a:rPr>
              <a:t>1326KM,</a:t>
            </a:r>
          </a:p>
          <a:p>
            <a:r>
              <a:rPr lang="hr-BA" dirty="0"/>
              <a:t> mentor </a:t>
            </a:r>
            <a:r>
              <a:rPr lang="hr-BA" b="1" dirty="0"/>
              <a:t>1392KM</a:t>
            </a:r>
            <a:r>
              <a:rPr lang="hr-BA" dirty="0"/>
              <a:t>, sa 10 godina radnog staža </a:t>
            </a:r>
            <a:r>
              <a:rPr lang="hr-BA" b="1" dirty="0">
                <a:solidFill>
                  <a:srgbClr val="FF0000"/>
                </a:solidFill>
              </a:rPr>
              <a:t>1462KM</a:t>
            </a:r>
            <a:r>
              <a:rPr lang="hr-BA" dirty="0"/>
              <a:t>, sa 20 godina radnog staža </a:t>
            </a:r>
            <a:r>
              <a:rPr lang="hr-BA" b="1" dirty="0">
                <a:solidFill>
                  <a:srgbClr val="FF0000"/>
                </a:solidFill>
              </a:rPr>
              <a:t>1531KM</a:t>
            </a:r>
          </a:p>
          <a:p>
            <a:r>
              <a:rPr lang="hr-BA" dirty="0"/>
              <a:t>savjetnik </a:t>
            </a:r>
            <a:r>
              <a:rPr lang="hr-BA" b="1" dirty="0">
                <a:solidFill>
                  <a:srgbClr val="FF0000"/>
                </a:solidFill>
              </a:rPr>
              <a:t>1458KM</a:t>
            </a:r>
            <a:r>
              <a:rPr lang="hr-BA" dirty="0"/>
              <a:t>, sa 10  godina radnog staža </a:t>
            </a:r>
            <a:r>
              <a:rPr lang="hr-BA" b="1" dirty="0">
                <a:solidFill>
                  <a:srgbClr val="FF0000"/>
                </a:solidFill>
              </a:rPr>
              <a:t>1531KM,</a:t>
            </a:r>
            <a:r>
              <a:rPr lang="hr-BA" dirty="0"/>
              <a:t> sa 20 godina </a:t>
            </a:r>
            <a:r>
              <a:rPr lang="hr-BA" b="1" dirty="0" smtClean="0">
                <a:solidFill>
                  <a:srgbClr val="FF0000"/>
                </a:solidFill>
              </a:rPr>
              <a:t>1603 </a:t>
            </a:r>
            <a:r>
              <a:rPr lang="hr-BA" b="1" dirty="0">
                <a:solidFill>
                  <a:srgbClr val="FF0000"/>
                </a:solidFill>
              </a:rPr>
              <a:t>KM.</a:t>
            </a:r>
          </a:p>
          <a:p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6602220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196894"/>
          </a:xfrm>
        </p:spPr>
        <p:txBody>
          <a:bodyPr>
            <a:normAutofit fontScale="90000"/>
          </a:bodyPr>
          <a:lstStyle/>
          <a:p>
            <a:pPr algn="ctr"/>
            <a:r>
              <a:rPr lang="hr-HR" sz="2600" dirty="0" smtClean="0"/>
              <a:t>III</a:t>
            </a:r>
            <a:br>
              <a:rPr lang="hr-HR" sz="2600" dirty="0" smtClean="0"/>
            </a:br>
            <a:r>
              <a:rPr lang="hr-HR" sz="2600" dirty="0" smtClean="0"/>
              <a:t>KOLEKTIVNI UGOVOR ZA DJELATNOST OSNOVNOG OBRAZOVANJA U TK</a:t>
            </a:r>
            <a:endParaRPr lang="hr-HR" sz="2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628800"/>
            <a:ext cx="7406640" cy="4896544"/>
          </a:xfrm>
        </p:spPr>
        <p:txBody>
          <a:bodyPr>
            <a:normAutofit/>
          </a:bodyPr>
          <a:lstStyle/>
          <a:p>
            <a:r>
              <a:rPr lang="hr-HR" dirty="0" smtClean="0"/>
              <a:t>Precizira:</a:t>
            </a:r>
          </a:p>
          <a:p>
            <a:pPr lvl="0">
              <a:buFont typeface="Wingdings" pitchFamily="2" charset="2"/>
              <a:buChar char="q"/>
            </a:pPr>
            <a:r>
              <a:rPr lang="hr-HR" dirty="0" smtClean="0"/>
              <a:t>	Radni odnos,</a:t>
            </a:r>
          </a:p>
          <a:p>
            <a:pPr lvl="0">
              <a:buFont typeface="Wingdings" pitchFamily="2" charset="2"/>
              <a:buChar char="q"/>
            </a:pPr>
            <a:r>
              <a:rPr lang="hr-HR" dirty="0" smtClean="0"/>
              <a:t>	Radno vrijeme,</a:t>
            </a:r>
          </a:p>
          <a:p>
            <a:pPr lvl="0">
              <a:buFont typeface="Wingdings" pitchFamily="2" charset="2"/>
              <a:buChar char="q"/>
            </a:pPr>
            <a:r>
              <a:rPr lang="hr-HR" dirty="0" smtClean="0"/>
              <a:t> 	Odmor i odsustva,</a:t>
            </a:r>
          </a:p>
          <a:p>
            <a:pPr lvl="0">
              <a:buFont typeface="Wingdings" pitchFamily="2" charset="2"/>
              <a:buChar char="q"/>
            </a:pPr>
            <a:r>
              <a:rPr lang="hr-HR" dirty="0" smtClean="0"/>
              <a:t>	Zaštita zdravlja i sigurnosti na radu,</a:t>
            </a:r>
          </a:p>
          <a:p>
            <a:pPr lvl="0">
              <a:buFont typeface="Wingdings" pitchFamily="2" charset="2"/>
              <a:buChar char="q"/>
            </a:pPr>
            <a:r>
              <a:rPr lang="hr-HR" dirty="0" smtClean="0"/>
              <a:t> 	Zaštita dostojanstva i zabrana diskriminacije,</a:t>
            </a:r>
          </a:p>
          <a:p>
            <a:pPr lvl="0">
              <a:buFont typeface="Wingdings" pitchFamily="2" charset="2"/>
              <a:buChar char="q"/>
            </a:pPr>
            <a:r>
              <a:rPr lang="hr-HR" dirty="0" smtClean="0"/>
              <a:t>	Plaće,  naknade plaće</a:t>
            </a:r>
          </a:p>
          <a:p>
            <a:pPr lvl="0">
              <a:buFont typeface="Wingdings" pitchFamily="2" charset="2"/>
              <a:buChar char="q"/>
            </a:pPr>
            <a:r>
              <a:rPr lang="hr-HR" dirty="0" smtClean="0"/>
              <a:t> 	Nagrade, dodaci i druge naknade, </a:t>
            </a:r>
          </a:p>
          <a:p>
            <a:pPr lvl="0">
              <a:buFont typeface="Wingdings" pitchFamily="2" charset="2"/>
              <a:buChar char="q"/>
            </a:pPr>
            <a:r>
              <a:rPr lang="hr-HR" dirty="0" smtClean="0"/>
              <a:t>	Naknadu štete,</a:t>
            </a:r>
          </a:p>
          <a:p>
            <a:pPr lvl="0">
              <a:buFont typeface="Wingdings" pitchFamily="2" charset="2"/>
              <a:buChar char="q"/>
            </a:pPr>
            <a:r>
              <a:rPr lang="hr-HR" dirty="0" smtClean="0"/>
              <a:t>	Zaštitu prava radnika,</a:t>
            </a:r>
          </a:p>
          <a:p>
            <a:pPr lvl="0"/>
            <a:endParaRPr lang="hr-HR" dirty="0" smtClean="0"/>
          </a:p>
          <a:p>
            <a:pPr lvl="0"/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124744"/>
            <a:ext cx="7406640" cy="4536504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q"/>
            </a:pPr>
            <a:r>
              <a:rPr lang="hr-HR" dirty="0" smtClean="0"/>
              <a:t>	Stručno usavršavanje i osposobljavanje za rad,</a:t>
            </a:r>
          </a:p>
          <a:p>
            <a:pPr lvl="0">
              <a:buFont typeface="Wingdings" pitchFamily="2" charset="2"/>
              <a:buChar char="q"/>
            </a:pPr>
            <a:r>
              <a:rPr lang="hr-HR" dirty="0" smtClean="0"/>
              <a:t>	Prestanak ugovora o radu,</a:t>
            </a:r>
          </a:p>
          <a:p>
            <a:pPr lvl="0">
              <a:buFont typeface="Wingdings" pitchFamily="2" charset="2"/>
              <a:buChar char="q"/>
            </a:pPr>
            <a:r>
              <a:rPr lang="hr-HR" dirty="0" smtClean="0"/>
              <a:t>	Zbrinjavanje viška radnika,</a:t>
            </a:r>
          </a:p>
          <a:p>
            <a:pPr lvl="0">
              <a:buFont typeface="Wingdings" pitchFamily="2" charset="2"/>
              <a:buChar char="q"/>
            </a:pPr>
            <a:r>
              <a:rPr lang="hr-HR" dirty="0" smtClean="0"/>
              <a:t>	Djelovanje i uslovi rada Sindikata,</a:t>
            </a:r>
          </a:p>
          <a:p>
            <a:pPr lvl="0">
              <a:buFont typeface="Wingdings" pitchFamily="2" charset="2"/>
              <a:buChar char="q"/>
            </a:pPr>
            <a:r>
              <a:rPr lang="hr-HR" dirty="0" smtClean="0"/>
              <a:t>	Mirno rješavanje kolektivnih sporova,</a:t>
            </a:r>
          </a:p>
          <a:p>
            <a:pPr lvl="0">
              <a:buFont typeface="Wingdings" pitchFamily="2" charset="2"/>
              <a:buChar char="q"/>
            </a:pPr>
            <a:r>
              <a:rPr lang="hr-HR" dirty="0" smtClean="0"/>
              <a:t> 	Štrajk,</a:t>
            </a:r>
          </a:p>
          <a:p>
            <a:pPr lvl="0">
              <a:buFont typeface="Wingdings" pitchFamily="2" charset="2"/>
              <a:buChar char="q"/>
            </a:pPr>
            <a:r>
              <a:rPr lang="hr-HR" dirty="0" smtClean="0"/>
              <a:t>	Postupak kolektivnog pregovaranja i zaključivanja kolektivnog ugovora, </a:t>
            </a:r>
          </a:p>
          <a:p>
            <a:pPr lvl="0">
              <a:buFont typeface="Wingdings" pitchFamily="2" charset="2"/>
              <a:buChar char="q"/>
            </a:pPr>
            <a:r>
              <a:rPr lang="hr-HR" dirty="0" smtClean="0"/>
              <a:t>	Tumačenje kolektivnog ugovora.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548680"/>
            <a:ext cx="7406640" cy="5544616"/>
          </a:xfrm>
        </p:spPr>
        <p:txBody>
          <a:bodyPr/>
          <a:lstStyle/>
          <a:p>
            <a:pPr algn="ctr"/>
            <a:r>
              <a:rPr lang="hr-HR" sz="3200" dirty="0" smtClean="0"/>
              <a:t>UVOD</a:t>
            </a:r>
          </a:p>
          <a:p>
            <a:r>
              <a:rPr lang="hr-HR" dirty="0" smtClean="0"/>
              <a:t> </a:t>
            </a:r>
          </a:p>
          <a:p>
            <a:r>
              <a:rPr lang="hr-HR" dirty="0" smtClean="0"/>
              <a:t>PRAVNI OSNOV ORGANIZOVANJA I DJELOVANJA SINDIKATA:</a:t>
            </a:r>
          </a:p>
          <a:p>
            <a:pPr lvl="0">
              <a:buFont typeface="Wingdings" pitchFamily="2" charset="2"/>
              <a:buChar char="q"/>
            </a:pPr>
            <a:r>
              <a:rPr lang="hr-HR" dirty="0" smtClean="0"/>
              <a:t>	Ustav, </a:t>
            </a:r>
          </a:p>
          <a:p>
            <a:pPr lvl="0">
              <a:buFont typeface="Wingdings" pitchFamily="2" charset="2"/>
              <a:buChar char="q"/>
            </a:pPr>
            <a:r>
              <a:rPr lang="hr-HR" dirty="0" smtClean="0"/>
              <a:t>	Zakon,</a:t>
            </a:r>
          </a:p>
          <a:p>
            <a:pPr lvl="0">
              <a:buFont typeface="Wingdings" pitchFamily="2" charset="2"/>
              <a:buChar char="q"/>
            </a:pPr>
            <a:r>
              <a:rPr lang="hr-HR" dirty="0" smtClean="0"/>
              <a:t>	Kolektivni ugovor, </a:t>
            </a:r>
          </a:p>
          <a:p>
            <a:pPr lvl="0">
              <a:buFont typeface="Wingdings" pitchFamily="2" charset="2"/>
              <a:buChar char="q"/>
            </a:pPr>
            <a:r>
              <a:rPr lang="hr-HR" dirty="0" smtClean="0"/>
              <a:t>	Međunarodne konvencije (MOR-a, Evropska 	konvencija o ljudskim pravima i slobodama),</a:t>
            </a:r>
          </a:p>
          <a:p>
            <a:pPr lvl="0">
              <a:buFont typeface="Wingdings" pitchFamily="2" charset="2"/>
              <a:buChar char="q"/>
            </a:pPr>
            <a:r>
              <a:rPr lang="hr-HR" dirty="0" smtClean="0"/>
              <a:t>	Statut/Pravila sindikata.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980870"/>
          </a:xfrm>
        </p:spPr>
        <p:txBody>
          <a:bodyPr>
            <a:normAutofit fontScale="90000"/>
          </a:bodyPr>
          <a:lstStyle/>
          <a:p>
            <a:pPr algn="ctr"/>
            <a:r>
              <a:rPr lang="hr-HR" sz="3200" dirty="0" smtClean="0"/>
              <a:t>NORMATIVNI POSTUPCI PO KOLEKTIVNOM UGOVORU</a:t>
            </a:r>
            <a:endParaRPr lang="hr-HR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2492896"/>
            <a:ext cx="7406640" cy="2304256"/>
          </a:xfrm>
        </p:spPr>
        <p:txBody>
          <a:bodyPr>
            <a:normAutofit/>
          </a:bodyPr>
          <a:lstStyle/>
          <a:p>
            <a:r>
              <a:rPr lang="hr-HR" dirty="0" smtClean="0"/>
              <a:t>“ PRILIKOM DONOŠENJA PODZAKONSKIH AKATA KOJI SE ODNOSE NA PRAVA, OBAVEZE I ODGOVORNOSTI RADNIKA OBAVEZNO JE UČEŠĆE OVLAŠĆENIH PREDSTAVNIKA SINDIKATA ”</a:t>
            </a:r>
            <a:endParaRPr lang="hr-H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476672"/>
            <a:ext cx="7406640" cy="5760640"/>
          </a:xfrm>
        </p:spPr>
        <p:txBody>
          <a:bodyPr>
            <a:normAutofit/>
          </a:bodyPr>
          <a:lstStyle/>
          <a:p>
            <a:r>
              <a:rPr lang="hr-HR" dirty="0" smtClean="0"/>
              <a:t>DJELOVANJE SINDIKATA PO KOLEKTIVNOM UGOVORU S OSVRTOM NA PRAVA, ZNAČAJ I ULOGU SINDIKALNOG POVJERENIKA S.P. :</a:t>
            </a:r>
          </a:p>
          <a:p>
            <a:pPr marL="541782" indent="-514350">
              <a:buFont typeface="+mj-lt"/>
              <a:buAutoNum type="alphaLcParenR"/>
            </a:pPr>
            <a:r>
              <a:rPr lang="hr-HR" b="1" dirty="0" smtClean="0"/>
              <a:t>Sindikalni povjerenik </a:t>
            </a:r>
            <a:r>
              <a:rPr lang="hr-HR" dirty="0" smtClean="0"/>
              <a:t>po KU je predsjednik sindikalne podružnice/organizacije, predsjednik i član Kantonalnog odbora i predsjednik i član Upravnog/Glavnog odbora,</a:t>
            </a:r>
          </a:p>
          <a:p>
            <a:pPr marL="541782" indent="-514350">
              <a:buFont typeface="+mj-lt"/>
              <a:buAutoNum type="alphaLcParenR"/>
            </a:pPr>
            <a:r>
              <a:rPr lang="hr-HR" dirty="0" smtClean="0"/>
              <a:t>Sindikat je dužan </a:t>
            </a:r>
            <a:r>
              <a:rPr lang="hr-HR" b="1" dirty="0" smtClean="0"/>
              <a:t>obavijestiti</a:t>
            </a:r>
            <a:r>
              <a:rPr lang="hr-HR" dirty="0" smtClean="0"/>
              <a:t> poslodavca o izboru ili imenovanju sindikalnog povjerenika,</a:t>
            </a:r>
          </a:p>
          <a:p>
            <a:pPr marL="541782" indent="-514350">
              <a:buFont typeface="+mj-lt"/>
              <a:buAutoNum type="alphaLcParenR"/>
            </a:pPr>
            <a:r>
              <a:rPr lang="hr-HR" dirty="0" smtClean="0"/>
              <a:t>Poslodavac ne smije svojim djelovanjem i aktivnostima </a:t>
            </a:r>
            <a:r>
              <a:rPr lang="hr-HR" b="1" dirty="0" smtClean="0"/>
              <a:t>ograničavati</a:t>
            </a:r>
            <a:r>
              <a:rPr lang="hr-HR" dirty="0" smtClean="0"/>
              <a:t> ili onemogućavati sindikalni rad, sindikalno organiziranje i pravo radnika da se učlani u sindikat,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620688"/>
            <a:ext cx="7406640" cy="5760640"/>
          </a:xfrm>
        </p:spPr>
        <p:txBody>
          <a:bodyPr>
            <a:normAutofit lnSpcReduction="10000"/>
          </a:bodyPr>
          <a:lstStyle/>
          <a:p>
            <a:pPr marL="541782" lvl="0" indent="-514350">
              <a:buClr>
                <a:srgbClr val="FE8637"/>
              </a:buClr>
              <a:buFont typeface="+mj-lt"/>
              <a:buAutoNum type="alphaLcParenR" startAt="4"/>
            </a:pPr>
            <a:r>
              <a:rPr lang="hr-HR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Zabranjeno je </a:t>
            </a:r>
            <a:r>
              <a:rPr lang="hr-HR" b="1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sprečavanje ili ometanje </a:t>
            </a:r>
            <a:r>
              <a:rPr lang="hr-HR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sindikalnog povjerenika u obavljanu dužnosti u skladu sa zakonom i KU,</a:t>
            </a:r>
          </a:p>
          <a:p>
            <a:pPr marL="541782" lvl="0" indent="-514350">
              <a:buClr>
                <a:srgbClr val="FE8637"/>
              </a:buClr>
              <a:buFont typeface="+mj-lt"/>
              <a:buAutoNum type="alphaLcParenR" startAt="4"/>
            </a:pPr>
            <a:r>
              <a:rPr lang="hr-HR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Prijedlozi i mišljenje sindikata poslodavac je dužan </a:t>
            </a:r>
            <a:r>
              <a:rPr lang="hr-HR" b="1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razmatrati</a:t>
            </a:r>
            <a:r>
              <a:rPr lang="hr-HR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 uz obavezno prisustvo predstavnika Sindikata,</a:t>
            </a:r>
          </a:p>
          <a:p>
            <a:pPr marL="541782" lvl="0" indent="-514350">
              <a:buClr>
                <a:srgbClr val="FE8637"/>
              </a:buClr>
              <a:buFont typeface="+mj-lt"/>
              <a:buAutoNum type="alphaLcParenR" startAt="4"/>
            </a:pPr>
            <a:r>
              <a:rPr lang="hr-HR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Žalbe radnika – člana Sindikata ne mogu biti razmatrane i o istim se ne može </a:t>
            </a:r>
            <a:r>
              <a:rPr lang="hr-HR" b="1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odlučivati </a:t>
            </a:r>
            <a:r>
              <a:rPr lang="hr-HR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bez prisustva sindikalnog povjerenika ili ovlaštenog predstavnika Sindikata,(</a:t>
            </a:r>
            <a:r>
              <a:rPr lang="hr-HR" u="sng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sindikalno pravo)</a:t>
            </a:r>
          </a:p>
          <a:p>
            <a:pPr marL="541782" lvl="0" indent="-514350">
              <a:buClr>
                <a:srgbClr val="FE8637"/>
              </a:buClr>
              <a:buFont typeface="+mj-lt"/>
              <a:buAutoNum type="alphaLcParenR" startAt="4"/>
            </a:pPr>
            <a:r>
              <a:rPr lang="hr-HR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Poslodavac je obavezan </a:t>
            </a:r>
            <a:r>
              <a:rPr lang="hr-HR" b="1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primiti i saslušati </a:t>
            </a:r>
            <a:r>
              <a:rPr lang="hr-HR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sindikalnog povjerenika kada on to zatraži (najkasnije u roku od 2 dana po podnošenju zahtjeva),</a:t>
            </a:r>
          </a:p>
          <a:p>
            <a:pPr marL="971550" lvl="1" indent="-514350" algn="l">
              <a:buClr>
                <a:srgbClr val="FE8637"/>
              </a:buClr>
            </a:pPr>
            <a:endParaRPr lang="hr-HR" sz="2600" dirty="0" smtClean="0">
              <a:solidFill>
                <a:prstClr val="black"/>
              </a:solidFill>
            </a:endParaRPr>
          </a:p>
          <a:p>
            <a:pPr lvl="2" algn="l"/>
            <a:endParaRPr lang="hr-HR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692696"/>
            <a:ext cx="7406640" cy="5832648"/>
          </a:xfrm>
        </p:spPr>
        <p:txBody>
          <a:bodyPr>
            <a:normAutofit lnSpcReduction="10000"/>
          </a:bodyPr>
          <a:lstStyle/>
          <a:p>
            <a:pPr marL="971550" lvl="1" indent="-514350" algn="l">
              <a:buClr>
                <a:srgbClr val="FE8637"/>
              </a:buClr>
            </a:pPr>
            <a:endParaRPr lang="hr-HR" dirty="0" smtClean="0"/>
          </a:p>
          <a:p>
            <a:pPr marL="541782" lvl="0" indent="-514350">
              <a:buClr>
                <a:srgbClr val="FE8637"/>
              </a:buClr>
              <a:buFont typeface="+mj-lt"/>
              <a:buAutoNum type="alphaLcParenR" startAt="4"/>
            </a:pPr>
            <a:r>
              <a:rPr lang="hr-HR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Poslodavac ima obavezu da odgovori u pisanom obliku na </a:t>
            </a:r>
            <a:r>
              <a:rPr lang="hr-HR" b="1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svaki dopis </a:t>
            </a:r>
            <a:r>
              <a:rPr lang="hr-HR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sindikalnog povjerenika (najkasnije u roku od 5 dana)</a:t>
            </a:r>
            <a:r>
              <a:rPr lang="hr-HR" dirty="0" smtClean="0"/>
              <a:t>,</a:t>
            </a:r>
          </a:p>
          <a:p>
            <a:pPr marL="541782" lvl="0" indent="-514350">
              <a:buClr>
                <a:srgbClr val="FE8637"/>
              </a:buClr>
              <a:buFont typeface="+mj-lt"/>
              <a:buAutoNum type="alphaLcParenR" startAt="4"/>
            </a:pPr>
            <a:r>
              <a:rPr lang="hr-HR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Obaveza poslodavca je da sindikalnom povjereniku omogući nesmetan </a:t>
            </a:r>
            <a:r>
              <a:rPr lang="hr-HR" b="1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uvid</a:t>
            </a:r>
            <a:r>
              <a:rPr lang="hr-HR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 u podatke i dokumente koji se odnose na prava zaštite na radu,</a:t>
            </a:r>
          </a:p>
          <a:p>
            <a:pPr marL="541782" lvl="0" indent="-514350">
              <a:buClr>
                <a:srgbClr val="FE8637"/>
              </a:buClr>
              <a:buFont typeface="+mj-lt"/>
              <a:buAutoNum type="alphaLcParenR" startAt="4"/>
            </a:pPr>
            <a:r>
              <a:rPr lang="hr-HR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Sindikalni povejrenik podružnice/organizacije ima pravo </a:t>
            </a:r>
            <a:r>
              <a:rPr lang="hr-HR" b="1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prisustvovati </a:t>
            </a:r>
            <a:r>
              <a:rPr lang="hr-HR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sjednicama školskog odbora (osim onih zatvorenih za javnost),</a:t>
            </a:r>
          </a:p>
          <a:p>
            <a:pPr marL="541782" lvl="0" indent="-514350">
              <a:buClr>
                <a:srgbClr val="FE8637"/>
              </a:buClr>
              <a:buFont typeface="+mj-lt"/>
              <a:buAutoNum type="alphaLcParenR" startAt="4"/>
            </a:pPr>
            <a:r>
              <a:rPr lang="hr-HR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Poslodavac ima obavezu </a:t>
            </a:r>
            <a:r>
              <a:rPr lang="hr-HR" b="1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obavijestiti </a:t>
            </a:r>
            <a:r>
              <a:rPr lang="hr-HR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sindikalnu podružnicu o održavanju sjednice školskog odbora,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04664"/>
            <a:ext cx="7406640" cy="5904656"/>
          </a:xfrm>
        </p:spPr>
        <p:txBody>
          <a:bodyPr>
            <a:normAutofit/>
          </a:bodyPr>
          <a:lstStyle/>
          <a:p>
            <a:pPr marL="541782" lvl="0" indent="-514350">
              <a:buClr>
                <a:srgbClr val="FE8637"/>
              </a:buClr>
              <a:buFont typeface="+mj-lt"/>
              <a:buAutoNum type="alphaLcParenR" startAt="8"/>
            </a:pPr>
            <a:r>
              <a:rPr lang="hr-HR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Poslodavac je dužan </a:t>
            </a:r>
            <a:r>
              <a:rPr lang="hr-HR" b="1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obračunavati </a:t>
            </a:r>
            <a:r>
              <a:rPr lang="hr-HR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i obustavljati sindikalnu članarinu te je uplaćivati na račun Sindikata u skladu sa uputama Sindikata,</a:t>
            </a:r>
          </a:p>
          <a:p>
            <a:pPr marL="541782" lvl="0" indent="-514350">
              <a:buClr>
                <a:srgbClr val="FE8637"/>
              </a:buClr>
              <a:buFont typeface="+mj-lt"/>
              <a:buAutoNum type="alphaLcParenR" startAt="8"/>
            </a:pPr>
            <a:r>
              <a:rPr lang="hr-HR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Sindikalnom povjereniku podružnice priznaje se ukupno </a:t>
            </a:r>
            <a:r>
              <a:rPr lang="hr-HR" b="1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4 sata </a:t>
            </a:r>
            <a:r>
              <a:rPr lang="hr-HR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za obavljanje njegove funkcije na teret poslodavca,</a:t>
            </a:r>
          </a:p>
          <a:p>
            <a:pPr marL="541782" lvl="0" indent="-514350">
              <a:buClr>
                <a:srgbClr val="FE8637"/>
              </a:buClr>
              <a:buFont typeface="+mj-lt"/>
              <a:buAutoNum type="alphaLcParenR" startAt="8"/>
            </a:pPr>
            <a:r>
              <a:rPr lang="hr-HR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Predsjedniku i članu sindikalnog odbora poslodavac će, </a:t>
            </a:r>
            <a:r>
              <a:rPr lang="hr-HR" b="1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uz naknadu plaće</a:t>
            </a:r>
            <a:r>
              <a:rPr lang="hr-HR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, omogućiti odsustvo sa rada do 5 dana u toku kalendarske godine,</a:t>
            </a:r>
          </a:p>
          <a:p>
            <a:pPr marL="541782" lvl="0" indent="-514350">
              <a:buClr>
                <a:srgbClr val="FE8637"/>
              </a:buClr>
              <a:buFont typeface="+mj-lt"/>
              <a:buAutoNum type="alphaLcParenR" startAt="8"/>
            </a:pPr>
            <a:r>
              <a:rPr lang="hr-HR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Članu kantonalnog odbora, članu glavnog-upravnog odbora i njegovih tijela poslodavac će </a:t>
            </a:r>
            <a:r>
              <a:rPr lang="hr-HR" b="1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uz naknadu plaće</a:t>
            </a:r>
            <a:r>
              <a:rPr lang="hr-HR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, omogućiti odsustvo do 10 dana u toku kalendarske godine, (za sve aktivn.)</a:t>
            </a:r>
          </a:p>
          <a:p>
            <a:pPr marL="541782" lvl="0" indent="-514350">
              <a:buClr>
                <a:srgbClr val="FE8637"/>
              </a:buClr>
              <a:buFont typeface="+mj-lt"/>
              <a:buAutoNum type="alphaLcParenR" startAt="8"/>
            </a:pPr>
            <a:endParaRPr lang="hr-HR" sz="2400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332656"/>
            <a:ext cx="7406640" cy="6120680"/>
          </a:xfrm>
        </p:spPr>
        <p:txBody>
          <a:bodyPr>
            <a:noAutofit/>
          </a:bodyPr>
          <a:lstStyle/>
          <a:p>
            <a:pPr marL="541782" lvl="0" indent="-514350">
              <a:buClr>
                <a:srgbClr val="FE8637"/>
              </a:buClr>
              <a:buFont typeface="+mj-lt"/>
              <a:buAutoNum type="alphaLcParenR" startAt="12"/>
            </a:pPr>
            <a:r>
              <a:rPr lang="hr-HR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Poslodavac je dužan, </a:t>
            </a:r>
            <a:r>
              <a:rPr lang="hr-HR" b="1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bez naknade</a:t>
            </a:r>
            <a:r>
              <a:rPr lang="hr-HR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, za rad Sindikata osigurati najmanje sljedeće uslove:</a:t>
            </a:r>
          </a:p>
          <a:p>
            <a:pPr marL="971550" lvl="1" indent="-514350" algn="l">
              <a:buClr>
                <a:srgbClr val="FE8637"/>
              </a:buClr>
              <a:buFont typeface="Arial" pitchFamily="34" charset="0"/>
              <a:buChar char="•"/>
            </a:pPr>
            <a:r>
              <a:rPr lang="hr-HR" sz="2600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Prostoriju i opremu za rad i prostoriju za održavanje sastanaka Sindikata,</a:t>
            </a:r>
          </a:p>
          <a:p>
            <a:pPr marL="971550" lvl="1" indent="-514350" algn="l">
              <a:buClr>
                <a:srgbClr val="FE8637"/>
              </a:buClr>
              <a:buFont typeface="Arial" pitchFamily="34" charset="0"/>
              <a:buChar char="•"/>
            </a:pPr>
            <a:r>
              <a:rPr lang="hr-HR" sz="2600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Pravo na korištenje telefona, fotokopirnog stroja,</a:t>
            </a:r>
          </a:p>
          <a:p>
            <a:pPr marL="971550" lvl="1" indent="-514350" algn="l">
              <a:buClr>
                <a:srgbClr val="FE8637"/>
              </a:buClr>
              <a:buFont typeface="Arial" pitchFamily="34" charset="0"/>
              <a:buChar char="•"/>
            </a:pPr>
            <a:r>
              <a:rPr lang="hr-HR" sz="2600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Pristup internetu,</a:t>
            </a:r>
          </a:p>
          <a:p>
            <a:pPr marL="971550" lvl="1" indent="-514350" algn="l">
              <a:buClr>
                <a:srgbClr val="FE8637"/>
              </a:buClr>
              <a:buFont typeface="Arial" pitchFamily="34" charset="0"/>
              <a:buChar char="•"/>
            </a:pPr>
            <a:r>
              <a:rPr lang="hr-HR" sz="2600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Nesmetanu distribuciju novina, letaka, brošura, peticija te sindikalno oglašavanje i dr.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908720"/>
            <a:ext cx="7406640" cy="4752528"/>
          </a:xfrm>
        </p:spPr>
        <p:txBody>
          <a:bodyPr>
            <a:normAutofit/>
          </a:bodyPr>
          <a:lstStyle/>
          <a:p>
            <a:pPr lvl="0">
              <a:buClr>
                <a:srgbClr val="FE8637"/>
              </a:buClr>
            </a:pPr>
            <a:r>
              <a:rPr lang="hr-HR" dirty="0" smtClean="0">
                <a:solidFill>
                  <a:srgbClr val="FFC000"/>
                </a:solidFill>
              </a:rPr>
              <a:t>j) </a:t>
            </a:r>
            <a:r>
              <a:rPr lang="hr-HR" dirty="0" smtClean="0"/>
              <a:t>Zaštita sindikalnog </a:t>
            </a:r>
            <a:r>
              <a:rPr lang="hr-HR" b="1" dirty="0" smtClean="0">
                <a:solidFill>
                  <a:srgbClr val="FF0000"/>
                </a:solidFill>
              </a:rPr>
              <a:t>povjerenika- bez saglasnosti </a:t>
            </a:r>
            <a:r>
              <a:rPr lang="hr-HR" dirty="0" smtClean="0"/>
              <a:t>Sindikata odnosno K.O. sindikalni povjerenik ne može se:</a:t>
            </a:r>
          </a:p>
          <a:p>
            <a:pPr marL="971550" lvl="1" indent="-514350" algn="l">
              <a:buClr>
                <a:srgbClr val="FE8637"/>
              </a:buClr>
              <a:buFont typeface="Arial" pitchFamily="34" charset="0"/>
              <a:buChar char="•"/>
            </a:pPr>
            <a:r>
              <a:rPr lang="hr-HR" sz="2600" dirty="0" smtClean="0"/>
              <a:t>Premjestiti na druge poslove u školi ili drugu odgojno-obrazovnu ustanovu,</a:t>
            </a:r>
          </a:p>
          <a:p>
            <a:pPr marL="971550" lvl="1" indent="-514350" algn="l">
              <a:buClr>
                <a:srgbClr val="FE8637"/>
              </a:buClr>
              <a:buFont typeface="Arial" pitchFamily="34" charset="0"/>
              <a:buChar char="•"/>
            </a:pPr>
            <a:r>
              <a:rPr lang="hr-HR" sz="2600" dirty="0" smtClean="0"/>
              <a:t>Iskazati kao radnik za čijim radom je u cijelosti ili djelomično prestala potreba</a:t>
            </a:r>
          </a:p>
          <a:p>
            <a:pPr marL="971550" lvl="1" indent="-514350" algn="l">
              <a:buClr>
                <a:srgbClr val="FE8637"/>
              </a:buClr>
              <a:buFont typeface="Arial" pitchFamily="34" charset="0"/>
              <a:buChar char="•"/>
            </a:pPr>
            <a:r>
              <a:rPr lang="hr-HR" sz="2600" dirty="0" smtClean="0"/>
              <a:t>Premjestiti na nepovoljnije radno mjesto,</a:t>
            </a:r>
          </a:p>
          <a:p>
            <a:pPr marL="971550" lvl="1" indent="-514350" algn="l">
              <a:buClr>
                <a:srgbClr val="FE8637"/>
              </a:buClr>
              <a:buFont typeface="Arial" pitchFamily="34" charset="0"/>
              <a:buChar char="•"/>
            </a:pPr>
            <a:r>
              <a:rPr lang="hr-HR" sz="2600" dirty="0" smtClean="0"/>
              <a:t>Sniziti plaća u okviru istih uslova rada,, niti pokrenuti disciplinski ili odštetni postupak.</a:t>
            </a:r>
            <a:endParaRPr lang="hr-HR" sz="2600" dirty="0" smtClean="0">
              <a:solidFill>
                <a:srgbClr val="575F6D">
                  <a:shade val="30000"/>
                  <a:satMod val="150000"/>
                </a:srgbClr>
              </a:solidFill>
            </a:endParaRPr>
          </a:p>
          <a:p>
            <a:endParaRPr lang="hr-H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620830"/>
          </a:xfrm>
        </p:spPr>
        <p:txBody>
          <a:bodyPr>
            <a:noAutofit/>
          </a:bodyPr>
          <a:lstStyle/>
          <a:p>
            <a:r>
              <a:rPr lang="hr-HR" sz="2400" dirty="0" smtClean="0"/>
              <a:t>PRAVA I OBAVEZE SINDIKALNOG POVJERENIKA-KU</a:t>
            </a:r>
            <a:endParaRPr lang="hr-HR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052736"/>
            <a:ext cx="7406640" cy="5544616"/>
          </a:xfrm>
        </p:spPr>
        <p:txBody>
          <a:bodyPr>
            <a:normAutofit/>
          </a:bodyPr>
          <a:lstStyle/>
          <a:p>
            <a:pPr marL="541782" indent="-514350">
              <a:buFont typeface="+mj-lt"/>
              <a:buAutoNum type="alphaLcParenR"/>
            </a:pPr>
            <a:r>
              <a:rPr lang="hr-HR" dirty="0" smtClean="0"/>
              <a:t>Sudjeluje u planiranju mjera za unapređivanje uslova rada,</a:t>
            </a:r>
          </a:p>
          <a:p>
            <a:pPr marL="541782" indent="-514350">
              <a:buFont typeface="+mj-lt"/>
              <a:buAutoNum type="alphaLcParenR"/>
            </a:pPr>
            <a:r>
              <a:rPr lang="hr-HR" dirty="0" smtClean="0"/>
              <a:t>Informira o promjenama bitnim za sigurnost i zdravlje radnika,</a:t>
            </a:r>
          </a:p>
          <a:p>
            <a:pPr marL="541782" indent="-514350">
              <a:buFont typeface="+mj-lt"/>
              <a:buAutoNum type="alphaLcParenR"/>
            </a:pPr>
            <a:r>
              <a:rPr lang="hr-HR" dirty="0" smtClean="0"/>
              <a:t>Osposobljava i obrazuje za izvršavanje poslova u vezi sa žaštitom o radu,</a:t>
            </a:r>
          </a:p>
          <a:p>
            <a:pPr marL="541782" indent="-514350">
              <a:buFont typeface="+mj-lt"/>
              <a:buAutoNum type="alphaLcParenR"/>
            </a:pPr>
            <a:r>
              <a:rPr lang="hr-HR" dirty="0" smtClean="0"/>
              <a:t>Poziva inspektora zaštite na radu kada za to postoje razlozi,</a:t>
            </a:r>
          </a:p>
          <a:p>
            <a:pPr marL="541782" indent="-514350">
              <a:buFont typeface="+mj-lt"/>
              <a:buAutoNum type="alphaLcParenR"/>
            </a:pPr>
            <a:r>
              <a:rPr lang="hr-HR" dirty="0" smtClean="0"/>
              <a:t>Prisustvuje kod inspekcijskih pregleda koji se odnose na djelokrug sindikalnog rada,</a:t>
            </a:r>
          </a:p>
          <a:p>
            <a:pPr marL="541782" indent="-514350">
              <a:buFont typeface="+mj-lt"/>
              <a:buAutoNum type="alphaLcParenR"/>
            </a:pPr>
            <a:r>
              <a:rPr lang="hr-HR" dirty="0" smtClean="0"/>
              <a:t>Stavlja primjedbe na nalaz i mišljenje inspektora rada i inspektora zaštite na radu,</a:t>
            </a:r>
          </a:p>
          <a:p>
            <a:pPr marL="541782" indent="-514350">
              <a:buFont typeface="+mj-lt"/>
              <a:buAutoNum type="alphaLcParenR"/>
            </a:pPr>
            <a:endParaRPr lang="hr-H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412776"/>
            <a:ext cx="7406640" cy="3960440"/>
          </a:xfrm>
        </p:spPr>
        <p:txBody>
          <a:bodyPr/>
          <a:lstStyle/>
          <a:p>
            <a:pPr marL="541782" lvl="0" indent="-514350">
              <a:buClr>
                <a:srgbClr val="FE8637"/>
              </a:buClr>
              <a:buFont typeface="+mj-lt"/>
              <a:buAutoNum type="alphaLcParenR" startAt="7"/>
            </a:pPr>
            <a:r>
              <a:rPr lang="hr-HR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Traži od radnika poštivanje mjera zaštite na radu.</a:t>
            </a:r>
          </a:p>
          <a:p>
            <a:pPr marL="541782" lvl="0" indent="-514350">
              <a:buClr>
                <a:srgbClr val="FE8637"/>
              </a:buClr>
            </a:pPr>
            <a:endParaRPr lang="hr-HR" dirty="0" smtClean="0">
              <a:solidFill>
                <a:srgbClr val="575F6D">
                  <a:shade val="30000"/>
                  <a:satMod val="150000"/>
                </a:srgbClr>
              </a:solidFill>
            </a:endParaRPr>
          </a:p>
          <a:p>
            <a:pPr marL="541782" lvl="0" indent="-514350">
              <a:buClr>
                <a:srgbClr val="FE8637"/>
              </a:buClr>
            </a:pPr>
            <a:endParaRPr lang="hr-HR" dirty="0" smtClean="0">
              <a:solidFill>
                <a:srgbClr val="575F6D">
                  <a:shade val="30000"/>
                  <a:satMod val="150000"/>
                </a:srgbClr>
              </a:solidFill>
            </a:endParaRPr>
          </a:p>
          <a:p>
            <a:pPr marL="541782" lvl="0" indent="-514350">
              <a:buClr>
                <a:srgbClr val="FE8637"/>
              </a:buClr>
            </a:pPr>
            <a:r>
              <a:rPr lang="hr-HR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	Povreda sindikalnog povjerenika prilikom obavljanja sindikalne dužnosti, te na službenom putu u vezi s obavljanjem te dužnosti, smatra se </a:t>
            </a:r>
            <a:r>
              <a:rPr lang="hr-HR" b="1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povredom na radu.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548822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 smtClean="0"/>
              <a:t>ZAKLJUČAK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980728"/>
            <a:ext cx="7406640" cy="5328592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hr-HR" dirty="0" smtClean="0"/>
              <a:t> Zakon o osnovnom odgoju i obrazovanju i Zakon o srednjem obrazovanju sadrže načelne odredbe o djelovanja sindikata u osnovnim i u srednjim školama</a:t>
            </a:r>
          </a:p>
          <a:p>
            <a:pPr>
              <a:buFont typeface="Wingdings" pitchFamily="2" charset="2"/>
              <a:buChar char="ü"/>
            </a:pPr>
            <a:r>
              <a:rPr lang="hr-HR" dirty="0" smtClean="0"/>
              <a:t> Zakon o radu  F BiH sadrži odredbe koje na opći način propisuju uslove rada i djelovanja sindikata te prava i obaveze sindikalnog povjerenika</a:t>
            </a:r>
          </a:p>
          <a:p>
            <a:pPr>
              <a:buFont typeface="Wingdings" pitchFamily="2" charset="2"/>
              <a:buChar char="ü"/>
            </a:pPr>
            <a:r>
              <a:rPr lang="hr-HR" dirty="0" smtClean="0"/>
              <a:t> Kolektivni ugovor za djelatnost osnovnog obrazovanja u TK i Kolektivni ugovor za djelatnost srednjeg obrazovanja u TK sadrže odredbe koje konkretizuju prava i obaveze reprezentativnog sindikata i prava i obaveze sindikalnih povjerenika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764846"/>
          </a:xfrm>
        </p:spPr>
        <p:txBody>
          <a:bodyPr>
            <a:noAutofit/>
          </a:bodyPr>
          <a:lstStyle/>
          <a:p>
            <a:pPr algn="ctr"/>
            <a:r>
              <a:rPr lang="hr-HR" sz="3200" dirty="0" smtClean="0"/>
              <a:t>Osnov za djelovanje sindikata su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268760"/>
            <a:ext cx="7406640" cy="5040560"/>
          </a:xfrm>
        </p:spPr>
        <p:txBody>
          <a:bodyPr>
            <a:normAutofit/>
          </a:bodyPr>
          <a:lstStyle/>
          <a:p>
            <a:r>
              <a:rPr lang="hr-HR" dirty="0" smtClean="0"/>
              <a:t> </a:t>
            </a:r>
            <a:endParaRPr lang="hr-HR" sz="3400" dirty="0" smtClean="0"/>
          </a:p>
          <a:p>
            <a:pPr marL="541782" indent="-514350">
              <a:buFont typeface="+mj-lt"/>
              <a:buAutoNum type="romanUcPeriod"/>
            </a:pPr>
            <a:r>
              <a:rPr lang="hr-HR" dirty="0" smtClean="0"/>
              <a:t>ZAKON O OSNOVNOM ODGOJU I OBRAZOVANJU 	</a:t>
            </a:r>
          </a:p>
          <a:p>
            <a:pPr marL="598932" indent="-571500">
              <a:buFont typeface="+mj-lt"/>
              <a:buAutoNum type="romanUcPeriod" startAt="2"/>
            </a:pPr>
            <a:r>
              <a:rPr lang="hr-HR" dirty="0" smtClean="0"/>
              <a:t>ZAKON O RADU F BIH</a:t>
            </a:r>
          </a:p>
          <a:p>
            <a:pPr marL="541782" indent="-514350">
              <a:buFont typeface="+mj-lt"/>
              <a:buAutoNum type="romanUcPeriod" startAt="2"/>
            </a:pPr>
            <a:r>
              <a:rPr lang="hr-HR" dirty="0" smtClean="0"/>
              <a:t>KOLEKTIVNI UGOVOR I ANEKSI KOLEKTIVNOG UGOVORA ZA DJELATNOST OSNOVNOG OBRAZOVANJA U TK</a:t>
            </a:r>
          </a:p>
          <a:p>
            <a:pPr marL="541782" indent="-514350"/>
            <a:r>
              <a:rPr lang="hr-HR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764846"/>
          </a:xfrm>
        </p:spPr>
        <p:txBody>
          <a:bodyPr>
            <a:noAutofit/>
          </a:bodyPr>
          <a:lstStyle/>
          <a:p>
            <a:r>
              <a:rPr lang="hr-HR" sz="3200" dirty="0" smtClean="0"/>
              <a:t>ULOGA SINDIKALNOG POVJERENIKA</a:t>
            </a:r>
            <a:endParaRPr lang="hr-HR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1844824"/>
            <a:ext cx="7406640" cy="3888432"/>
          </a:xfrm>
        </p:spPr>
        <p:txBody>
          <a:bodyPr/>
          <a:lstStyle/>
          <a:p>
            <a:r>
              <a:rPr lang="hr-HR" dirty="0" smtClean="0"/>
              <a:t>Uloga sindikalnog povjerenika sindikalne podružnice za funkcionisanje Sindikata je presudna zbog:</a:t>
            </a:r>
          </a:p>
          <a:p>
            <a:pPr>
              <a:buFont typeface="Wingdings" pitchFamily="2" charset="2"/>
              <a:buChar char="q"/>
            </a:pPr>
            <a:r>
              <a:rPr lang="hr-HR" dirty="0" smtClean="0"/>
              <a:t> 	Neposredne saradnje s članstvom,</a:t>
            </a:r>
          </a:p>
          <a:p>
            <a:pPr>
              <a:buFont typeface="Wingdings" pitchFamily="2" charset="2"/>
              <a:buChar char="q"/>
            </a:pPr>
            <a:r>
              <a:rPr lang="hr-HR" dirty="0" smtClean="0"/>
              <a:t> 	Zaštite prava na izvoru/školi,</a:t>
            </a:r>
          </a:p>
          <a:p>
            <a:pPr>
              <a:buFont typeface="Wingdings" pitchFamily="2" charset="2"/>
              <a:buChar char="q"/>
            </a:pPr>
            <a:r>
              <a:rPr lang="hr-HR" dirty="0" smtClean="0"/>
              <a:t> 	Prepoznavanje/uvid u probleme članova,</a:t>
            </a:r>
          </a:p>
          <a:p>
            <a:pPr>
              <a:buFont typeface="Wingdings" pitchFamily="2" charset="2"/>
              <a:buChar char="q"/>
            </a:pPr>
            <a:r>
              <a:rPr lang="hr-HR" dirty="0" smtClean="0"/>
              <a:t> 	Blagovremeno uključivanje u otklanjanje ili rješavanje problema.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548822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 smtClean="0"/>
              <a:t>CILJEVI SINDIKATA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052736"/>
            <a:ext cx="7406640" cy="5256584"/>
          </a:xfrm>
        </p:spPr>
        <p:txBody>
          <a:bodyPr>
            <a:normAutofit/>
          </a:bodyPr>
          <a:lstStyle/>
          <a:p>
            <a:r>
              <a:rPr lang="hr-HR" dirty="0" smtClean="0"/>
              <a:t>Sindikat teži ostvarivanju ciljeva:</a:t>
            </a:r>
          </a:p>
          <a:p>
            <a:pPr>
              <a:buFont typeface="Wingdings" pitchFamily="2" charset="2"/>
              <a:buChar char="q"/>
            </a:pPr>
            <a:r>
              <a:rPr lang="hr-HR" dirty="0" smtClean="0"/>
              <a:t> 	</a:t>
            </a:r>
            <a:r>
              <a:rPr lang="hr-HR" b="1" dirty="0" smtClean="0"/>
              <a:t>Masovnost</a:t>
            </a:r>
            <a:r>
              <a:rPr lang="hr-HR" dirty="0" smtClean="0"/>
              <a:t> (veliki broj članova),</a:t>
            </a:r>
          </a:p>
          <a:p>
            <a:pPr>
              <a:buFont typeface="Wingdings" pitchFamily="2" charset="2"/>
              <a:buChar char="q"/>
            </a:pPr>
            <a:r>
              <a:rPr lang="hr-HR" dirty="0" smtClean="0"/>
              <a:t> 	</a:t>
            </a:r>
            <a:r>
              <a:rPr lang="hr-HR" b="1" dirty="0" smtClean="0"/>
              <a:t>Finansijska stabilnost </a:t>
            </a:r>
            <a:r>
              <a:rPr lang="hr-HR" dirty="0" smtClean="0"/>
              <a:t>(članarina),</a:t>
            </a:r>
          </a:p>
          <a:p>
            <a:pPr>
              <a:buFont typeface="Wingdings" pitchFamily="2" charset="2"/>
              <a:buChar char="q"/>
            </a:pPr>
            <a:r>
              <a:rPr lang="hr-HR" dirty="0" smtClean="0"/>
              <a:t> 	</a:t>
            </a:r>
            <a:r>
              <a:rPr lang="hr-HR" b="1" dirty="0" smtClean="0"/>
              <a:t>Funkcionalnost</a:t>
            </a:r>
            <a:r>
              <a:rPr lang="hr-HR" dirty="0" smtClean="0"/>
              <a:t> (dobro organiziran),</a:t>
            </a:r>
          </a:p>
          <a:p>
            <a:pPr>
              <a:buFont typeface="Wingdings" pitchFamily="2" charset="2"/>
              <a:buChar char="q"/>
            </a:pPr>
            <a:r>
              <a:rPr lang="hr-HR" dirty="0" smtClean="0"/>
              <a:t> 	</a:t>
            </a:r>
            <a:r>
              <a:rPr lang="hr-HR" b="1" dirty="0" smtClean="0"/>
              <a:t>Jedinstven</a:t>
            </a:r>
            <a:r>
              <a:rPr lang="hr-HR" dirty="0" smtClean="0"/>
              <a:t> (snažan u djelovanju),</a:t>
            </a:r>
          </a:p>
          <a:p>
            <a:pPr>
              <a:buFont typeface="Wingdings" pitchFamily="2" charset="2"/>
              <a:buChar char="q"/>
            </a:pPr>
            <a:r>
              <a:rPr lang="hr-HR" dirty="0" smtClean="0"/>
              <a:t> 	</a:t>
            </a:r>
            <a:r>
              <a:rPr lang="hr-HR" b="1" dirty="0" smtClean="0"/>
              <a:t>Transparentan</a:t>
            </a:r>
            <a:r>
              <a:rPr lang="hr-HR" dirty="0" smtClean="0"/>
              <a:t> (u radu i trošenju sredstava),</a:t>
            </a:r>
          </a:p>
          <a:p>
            <a:pPr>
              <a:buFont typeface="Wingdings" pitchFamily="2" charset="2"/>
              <a:buChar char="q"/>
            </a:pPr>
            <a:r>
              <a:rPr lang="hr-HR" dirty="0" smtClean="0"/>
              <a:t> 	</a:t>
            </a:r>
            <a:r>
              <a:rPr lang="hr-HR" b="1" dirty="0" smtClean="0"/>
              <a:t>Neovisan</a:t>
            </a:r>
            <a:r>
              <a:rPr lang="hr-HR" dirty="0" smtClean="0"/>
              <a:t> (od države, političkih stranaka i poslodavca).</a:t>
            </a:r>
          </a:p>
          <a:p>
            <a:r>
              <a:rPr lang="hr-HR" dirty="0" smtClean="0"/>
              <a:t>Ukoliko je sindikat rascjepkan i ekonomski osiromašen ili nejedinstven u djelovanju on je marginaliziran i ne može ispuniti zadaću koju ima.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764846"/>
          </a:xfrm>
        </p:spPr>
        <p:txBody>
          <a:bodyPr>
            <a:noAutofit/>
          </a:bodyPr>
          <a:lstStyle/>
          <a:p>
            <a:pPr algn="ctr"/>
            <a:r>
              <a:rPr lang="hr-HR" sz="3200" dirty="0" smtClean="0"/>
              <a:t>PROFIL SINDIKALNOG POVJERENIKA</a:t>
            </a:r>
            <a:endParaRPr lang="hr-HR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196752"/>
            <a:ext cx="7406640" cy="5112568"/>
          </a:xfrm>
        </p:spPr>
        <p:txBody>
          <a:bodyPr>
            <a:normAutofit lnSpcReduction="10000"/>
          </a:bodyPr>
          <a:lstStyle/>
          <a:p>
            <a:r>
              <a:rPr lang="hr-HR" dirty="0" smtClean="0"/>
              <a:t>Sindikalni povjerenik ne niče preko noći (kao gljiva). Njega treba prepoznati i vremenom educirati te ga pripremiti za izvršavanje najznačajnije sindikalne uloge. Zato sindikalni povjerenik treba da:</a:t>
            </a:r>
          </a:p>
          <a:p>
            <a:pPr>
              <a:buFont typeface="Wingdings" pitchFamily="2" charset="2"/>
              <a:buChar char="q"/>
            </a:pPr>
            <a:r>
              <a:rPr lang="hr-HR" dirty="0" smtClean="0"/>
              <a:t> 	Ima autoritet,</a:t>
            </a:r>
          </a:p>
          <a:p>
            <a:pPr>
              <a:buFont typeface="Wingdings" pitchFamily="2" charset="2"/>
              <a:buChar char="q"/>
            </a:pPr>
            <a:r>
              <a:rPr lang="hr-HR" dirty="0" smtClean="0"/>
              <a:t> 	Uživa povjerenje,</a:t>
            </a:r>
          </a:p>
          <a:p>
            <a:pPr>
              <a:buFont typeface="Wingdings" pitchFamily="2" charset="2"/>
              <a:buChar char="q"/>
            </a:pPr>
            <a:r>
              <a:rPr lang="hr-HR" dirty="0" smtClean="0"/>
              <a:t> 	Iskren, borben, pouzdan i istrajan,</a:t>
            </a:r>
          </a:p>
          <a:p>
            <a:pPr>
              <a:buFont typeface="Wingdings" pitchFamily="2" charset="2"/>
              <a:buChar char="q"/>
            </a:pPr>
            <a:r>
              <a:rPr lang="hr-HR" dirty="0" smtClean="0"/>
              <a:t> 	Realan i objektivan,</a:t>
            </a:r>
          </a:p>
          <a:p>
            <a:pPr>
              <a:buFont typeface="Wingdings" pitchFamily="2" charset="2"/>
              <a:buChar char="q"/>
            </a:pPr>
            <a:r>
              <a:rPr lang="hr-HR" dirty="0" smtClean="0"/>
              <a:t> 	Spreman na dijalog i kompromis,</a:t>
            </a:r>
          </a:p>
          <a:p>
            <a:pPr>
              <a:buFont typeface="Wingdings" pitchFamily="2" charset="2"/>
              <a:buChar char="q"/>
            </a:pPr>
            <a:r>
              <a:rPr lang="hr-HR" dirty="0" smtClean="0"/>
              <a:t> 	Permanentno promovira jačanje Sindikata,</a:t>
            </a:r>
          </a:p>
          <a:p>
            <a:pPr>
              <a:buFont typeface="Wingdings" pitchFamily="2" charset="2"/>
              <a:buChar char="q"/>
            </a:pPr>
            <a:r>
              <a:rPr lang="hr-HR" dirty="0" smtClean="0"/>
              <a:t> 	Komunikativan, otvoren i pravedan,</a:t>
            </a:r>
          </a:p>
          <a:p>
            <a:pPr>
              <a:buFont typeface="Wingdings" pitchFamily="2" charset="2"/>
              <a:buChar char="q"/>
            </a:pPr>
            <a:r>
              <a:rPr lang="hr-HR" dirty="0" smtClean="0"/>
              <a:t> 	Poznaje propise, postupke i način djelovanja.</a:t>
            </a:r>
            <a:endParaRPr lang="hr-H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764846"/>
          </a:xfrm>
        </p:spPr>
        <p:txBody>
          <a:bodyPr>
            <a:noAutofit/>
          </a:bodyPr>
          <a:lstStyle/>
          <a:p>
            <a:pPr algn="ctr"/>
            <a:r>
              <a:rPr lang="hr-HR" sz="2800" dirty="0" smtClean="0"/>
              <a:t>SLUČAJEVI/PRIMJERI/PROPUSTI KOD IZBORA SINDIKALNOG POVJERENIKA</a:t>
            </a:r>
            <a:endParaRPr lang="hr-HR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196752"/>
            <a:ext cx="7406640" cy="4968552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q"/>
            </a:pPr>
            <a:r>
              <a:rPr lang="hr-HR" dirty="0" smtClean="0"/>
              <a:t>	Neće niko, imenujmo ko hoće, moramo nekog?</a:t>
            </a:r>
          </a:p>
          <a:p>
            <a:pPr>
              <a:buFont typeface="Wingdings" pitchFamily="2" charset="2"/>
              <a:buChar char="q"/>
            </a:pPr>
            <a:r>
              <a:rPr lang="hr-HR" dirty="0" smtClean="0"/>
              <a:t>	Onog ko je iskazao namjeru, ko želi?</a:t>
            </a:r>
          </a:p>
          <a:p>
            <a:pPr>
              <a:buFont typeface="Wingdings" pitchFamily="2" charset="2"/>
              <a:buChar char="q"/>
            </a:pPr>
            <a:r>
              <a:rPr lang="hr-HR" dirty="0" smtClean="0"/>
              <a:t>	Njemu odgovara, nedostaje mu puna norma?</a:t>
            </a:r>
          </a:p>
          <a:p>
            <a:pPr lvl="0">
              <a:buFont typeface="Wingdings" pitchFamily="2" charset="2"/>
              <a:buChar char="q"/>
            </a:pPr>
            <a:r>
              <a:rPr lang="hr-HR" dirty="0" smtClean="0"/>
              <a:t>	Sistem rotacije, dogovora/sporazuma?</a:t>
            </a:r>
          </a:p>
          <a:p>
            <a:pPr lvl="0">
              <a:buFont typeface="Wingdings" pitchFamily="2" charset="2"/>
              <a:buChar char="q"/>
            </a:pPr>
            <a:r>
              <a:rPr lang="hr-HR" dirty="0" smtClean="0"/>
              <a:t>	Pred penziju je, da ga ne diramo?</a:t>
            </a:r>
          </a:p>
          <a:p>
            <a:pPr lvl="0">
              <a:buFont typeface="Wingdings" pitchFamily="2" charset="2"/>
              <a:buChar char="q"/>
            </a:pPr>
            <a:r>
              <a:rPr lang="hr-HR" dirty="0" smtClean="0"/>
              <a:t>	Nije se nikom zamjerio?</a:t>
            </a:r>
          </a:p>
          <a:p>
            <a:pPr lvl="0">
              <a:buFont typeface="Wingdings" pitchFamily="2" charset="2"/>
              <a:buChar char="q"/>
            </a:pPr>
            <a:r>
              <a:rPr lang="hr-HR" dirty="0" smtClean="0"/>
              <a:t> 	Zaslužio je, ima najviše radnog staža?</a:t>
            </a:r>
          </a:p>
          <a:p>
            <a:pPr lvl="0">
              <a:buFont typeface="Wingdings" pitchFamily="2" charset="2"/>
              <a:buChar char="q"/>
            </a:pPr>
            <a:r>
              <a:rPr lang="hr-HR" dirty="0" smtClean="0"/>
              <a:t>	Ne možemo ništa, ima podršku direktora?</a:t>
            </a:r>
          </a:p>
          <a:p>
            <a:pPr lvl="0">
              <a:buFont typeface="Wingdings" pitchFamily="2" charset="2"/>
              <a:buChar char="q"/>
            </a:pPr>
            <a:r>
              <a:rPr lang="hr-HR" dirty="0" smtClean="0"/>
              <a:t>	Da ne bi naredne godine bio tehnološki višak?</a:t>
            </a:r>
          </a:p>
          <a:p>
            <a:pPr lvl="0">
              <a:buFont typeface="Wingdings" pitchFamily="2" charset="2"/>
              <a:buChar char="q"/>
            </a:pPr>
            <a:r>
              <a:rPr lang="hr-HR" dirty="0" smtClean="0"/>
              <a:t>	I td..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548822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 smtClean="0"/>
              <a:t>NAPOMENE - SAVJETI - PORUKE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052736"/>
            <a:ext cx="7406640" cy="5400600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q"/>
            </a:pPr>
            <a:r>
              <a:rPr lang="hr-HR" dirty="0" smtClean="0"/>
              <a:t> 	Pravo na sindikat je veoma skupo plaćeno.</a:t>
            </a:r>
          </a:p>
          <a:p>
            <a:pPr lvl="0">
              <a:buFont typeface="Wingdings" pitchFamily="2" charset="2"/>
              <a:buChar char="q"/>
            </a:pPr>
            <a:r>
              <a:rPr lang="hr-HR" dirty="0" smtClean="0"/>
              <a:t> 	Ne odričite se prava na donošenje odluka i ne dozvolite da netko drugi odlučuje u ime vas.</a:t>
            </a:r>
          </a:p>
          <a:p>
            <a:pPr lvl="0">
              <a:buFont typeface="Wingdings" pitchFamily="2" charset="2"/>
              <a:buChar char="q"/>
            </a:pPr>
            <a:r>
              <a:rPr lang="hr-HR" dirty="0" smtClean="0"/>
              <a:t> 	Budite odgovorni i aktivni članovi.</a:t>
            </a:r>
          </a:p>
          <a:p>
            <a:pPr lvl="0">
              <a:buFont typeface="Wingdings" pitchFamily="2" charset="2"/>
              <a:buChar char="q"/>
            </a:pPr>
            <a:r>
              <a:rPr lang="hr-HR" dirty="0" smtClean="0"/>
              <a:t> 	Sindikalna prava su ljudska prava odnosno prava na udruživanje radi ostvarenja zajedničkih interesa.</a:t>
            </a:r>
          </a:p>
          <a:p>
            <a:pPr lvl="0">
              <a:buFont typeface="Wingdings" pitchFamily="2" charset="2"/>
              <a:buChar char="q"/>
            </a:pPr>
            <a:r>
              <a:rPr lang="hr-HR" dirty="0" smtClean="0"/>
              <a:t> 	Oni koji nisu članovi Sindikata ne zavređuju našu pažnju (ne dajte im značaj).</a:t>
            </a:r>
          </a:p>
          <a:p>
            <a:pPr lvl="0">
              <a:buFont typeface="Wingdings" pitchFamily="2" charset="2"/>
              <a:buChar char="q"/>
            </a:pPr>
            <a:r>
              <a:rPr lang="hr-HR" dirty="0" smtClean="0"/>
              <a:t> 	Čuvajte Sindikat, mijenjajte pojedince.</a:t>
            </a:r>
          </a:p>
          <a:p>
            <a:pPr lvl="0">
              <a:buFont typeface="Wingdings" pitchFamily="2" charset="2"/>
              <a:buChar char="q"/>
            </a:pPr>
            <a:r>
              <a:rPr lang="hr-HR" dirty="0" smtClean="0"/>
              <a:t> 	Snaga je u zajedništvu ( Sindikatu).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7931224" cy="3644270"/>
          </a:xfrm>
        </p:spPr>
        <p:txBody>
          <a:bodyPr>
            <a:normAutofit/>
          </a:bodyPr>
          <a:lstStyle/>
          <a:p>
            <a:pPr algn="ctr"/>
            <a:r>
              <a:rPr lang="hr-HR" sz="6600" dirty="0" smtClean="0"/>
              <a:t>HVALA</a:t>
            </a:r>
            <a:endParaRPr lang="hr-HR" sz="6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644008" y="5301208"/>
            <a:ext cx="3810000" cy="698500"/>
          </a:xfrm>
        </p:spPr>
        <p:txBody>
          <a:bodyPr/>
          <a:lstStyle/>
          <a:p>
            <a:pPr algn="r"/>
            <a:r>
              <a:rPr lang="hr-HR" dirty="0" smtClean="0"/>
              <a:t>KULOVIĆ SUMEDIN</a:t>
            </a:r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268902"/>
          </a:xfrm>
        </p:spPr>
        <p:txBody>
          <a:bodyPr>
            <a:noAutofit/>
          </a:bodyPr>
          <a:lstStyle/>
          <a:p>
            <a:pPr algn="ctr"/>
            <a:r>
              <a:rPr lang="hr-HR" sz="2800" dirty="0" smtClean="0"/>
              <a:t>I</a:t>
            </a:r>
            <a:br>
              <a:rPr lang="hr-HR" sz="2800" dirty="0" smtClean="0"/>
            </a:br>
            <a:r>
              <a:rPr lang="hr-HR" sz="2800" dirty="0" smtClean="0"/>
              <a:t>ZAKON O OSNOVNOM ODGOJU I OBRAZOVANJU TK</a:t>
            </a:r>
            <a:endParaRPr lang="hr-HR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603272"/>
          </a:xfrm>
        </p:spPr>
        <p:txBody>
          <a:bodyPr>
            <a:normAutofit/>
          </a:bodyPr>
          <a:lstStyle/>
          <a:p>
            <a:r>
              <a:rPr lang="hr-HR" dirty="0" smtClean="0"/>
              <a:t>Najbitnije u Zakona su:</a:t>
            </a:r>
          </a:p>
          <a:p>
            <a:pPr marL="541782" indent="-514350">
              <a:buFont typeface="Arial" panose="020B0604020202020204" pitchFamily="34" charset="0"/>
              <a:buChar char="•"/>
            </a:pPr>
            <a:r>
              <a:rPr lang="hr-HR" dirty="0" smtClean="0"/>
              <a:t>Precizira pojmove nastavnik, stručni saradnik i vannastavno osoblje,</a:t>
            </a:r>
          </a:p>
          <a:p>
            <a:pPr marL="541782" indent="-514350">
              <a:buFont typeface="Arial" panose="020B0604020202020204" pitchFamily="34" charset="0"/>
              <a:buChar char="•"/>
            </a:pPr>
            <a:r>
              <a:rPr lang="hr-HR" dirty="0" smtClean="0"/>
              <a:t>Propisuje prijem u radni odnos bez konkursa,</a:t>
            </a:r>
          </a:p>
          <a:p>
            <a:pPr marL="541782" indent="-514350">
              <a:buFont typeface="Arial" panose="020B0604020202020204" pitchFamily="34" charset="0"/>
              <a:buChar char="•"/>
            </a:pPr>
            <a:r>
              <a:rPr lang="hr-HR" dirty="0" smtClean="0"/>
              <a:t>Omogućava prelazak radnika iz osnovne u srednju školu i obrnuto,</a:t>
            </a:r>
          </a:p>
          <a:p>
            <a:pPr marL="541782" indent="-514350">
              <a:buFont typeface="Arial" panose="020B0604020202020204" pitchFamily="34" charset="0"/>
              <a:buChar char="•"/>
            </a:pPr>
            <a:r>
              <a:rPr lang="hr-HR" dirty="0" smtClean="0"/>
              <a:t>Zabranjuje svaki oblik diskriminacije radnika,</a:t>
            </a:r>
          </a:p>
          <a:p>
            <a:pPr marL="541782" indent="-514350">
              <a:buFont typeface="Arial" panose="020B0604020202020204" pitchFamily="34" charset="0"/>
              <a:buChar char="•"/>
            </a:pPr>
            <a:r>
              <a:rPr lang="hr-HR" dirty="0" smtClean="0"/>
              <a:t>Regulira postupak privremene suspenzije sa posla,</a:t>
            </a:r>
          </a:p>
          <a:p>
            <a:pPr marL="484632" indent="-457200">
              <a:buFont typeface="Arial" panose="020B0604020202020204" pitchFamily="34" charset="0"/>
              <a:buChar char="•"/>
            </a:pPr>
            <a:endParaRPr lang="hr-HR" dirty="0" smtClean="0"/>
          </a:p>
          <a:p>
            <a:endParaRPr lang="hr-HR" sz="8800" dirty="0" smtClean="0"/>
          </a:p>
          <a:p>
            <a:pPr marL="1399032" indent="-1371600">
              <a:buFont typeface="+mj-lt"/>
              <a:buAutoNum type="alphaLcParenR"/>
            </a:pPr>
            <a:endParaRPr lang="hr-HR" sz="8000" dirty="0" smtClean="0"/>
          </a:p>
          <a:p>
            <a:pPr marL="1399032" indent="-1371600">
              <a:buFont typeface="+mj-lt"/>
              <a:buAutoNum type="alphaLcParenR"/>
            </a:pPr>
            <a:endParaRPr lang="hr-HR" sz="8000" dirty="0" smtClean="0"/>
          </a:p>
          <a:p>
            <a:pPr marL="1399032" indent="-1371600">
              <a:buFont typeface="+mj-lt"/>
              <a:buAutoNum type="alphaLcParenR"/>
            </a:pPr>
            <a:endParaRPr lang="hr-HR" sz="8000" dirty="0" smtClean="0"/>
          </a:p>
          <a:p>
            <a:pPr marL="1399032" indent="-1371600">
              <a:buFont typeface="+mj-lt"/>
              <a:buAutoNum type="alphaLcParenR"/>
            </a:pPr>
            <a:endParaRPr lang="hr-HR" sz="8000" dirty="0" smtClean="0"/>
          </a:p>
          <a:p>
            <a:pPr marL="1399032" indent="-1371600">
              <a:buFont typeface="+mj-lt"/>
              <a:buAutoNum type="alphaLcParenR"/>
            </a:pPr>
            <a:endParaRPr lang="hr-HR" sz="8000" dirty="0" smtClean="0"/>
          </a:p>
          <a:p>
            <a:pPr marL="1399032" indent="-1371600"/>
            <a:endParaRPr lang="hr-HR" sz="8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764704"/>
            <a:ext cx="7406640" cy="4680520"/>
          </a:xfrm>
        </p:spPr>
        <p:txBody>
          <a:bodyPr>
            <a:normAutofit/>
          </a:bodyPr>
          <a:lstStyle/>
          <a:p>
            <a:endParaRPr lang="hr-HR" dirty="0" smtClean="0"/>
          </a:p>
          <a:p>
            <a:pPr marL="541782" indent="-514350">
              <a:buFont typeface="Arial" panose="020B0604020202020204" pitchFamily="34" charset="0"/>
              <a:buChar char="•"/>
            </a:pPr>
            <a:r>
              <a:rPr lang="hr-HR" dirty="0" smtClean="0"/>
              <a:t>Obaveza sistematskog pregleda radnika,</a:t>
            </a:r>
          </a:p>
          <a:p>
            <a:pPr marL="541782" indent="-514350">
              <a:buFont typeface="Arial" panose="020B0604020202020204" pitchFamily="34" charset="0"/>
              <a:buChar char="•"/>
            </a:pPr>
            <a:r>
              <a:rPr lang="hr-HR" dirty="0" smtClean="0"/>
              <a:t>Definira uslove za prekovremeni rad,</a:t>
            </a:r>
          </a:p>
          <a:p>
            <a:pPr marL="541782" indent="-514350">
              <a:buFont typeface="Arial" panose="020B0604020202020204" pitchFamily="34" charset="0"/>
              <a:buChar char="•"/>
            </a:pPr>
            <a:r>
              <a:rPr lang="hr-HR" dirty="0" smtClean="0"/>
              <a:t>Propisi o ocjenjivanju i sticanju zvanja (mentor,savjetnik),ocjene o radu,</a:t>
            </a:r>
          </a:p>
          <a:p>
            <a:pPr marL="541782" indent="-514350">
              <a:buFont typeface="Arial" panose="020B0604020202020204" pitchFamily="34" charset="0"/>
              <a:buChar char="•"/>
            </a:pPr>
            <a:r>
              <a:rPr lang="hr-HR" dirty="0" smtClean="0"/>
              <a:t>Omogućava preuzimanje zaposlenika sa smanjenom radnom sposobnošću</a:t>
            </a:r>
          </a:p>
          <a:p>
            <a:pPr marL="541782" indent="-514350">
              <a:buFont typeface="Arial" panose="020B0604020202020204" pitchFamily="34" charset="0"/>
              <a:buChar char="•"/>
            </a:pPr>
            <a:r>
              <a:rPr lang="hr-HR" dirty="0" smtClean="0"/>
              <a:t>Omogućava dopunjavanje nastavne norme</a:t>
            </a:r>
          </a:p>
          <a:p>
            <a:pPr marL="541782" indent="-514350">
              <a:buFont typeface="+mj-lt"/>
              <a:buAutoNum type="alphaLcParenR"/>
            </a:pPr>
            <a:endParaRPr lang="hr-HR" dirty="0" smtClean="0"/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hr-HR" dirty="0" smtClean="0"/>
              <a:t>Omogućava interno raspoređivanje radnika</a:t>
            </a:r>
          </a:p>
          <a:p>
            <a:pPr marL="541782" indent="-514350">
              <a:buFont typeface="+mj-lt"/>
              <a:buAutoNum type="alphaLcParenR"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hr-HR" sz="2600" dirty="0" smtClean="0"/>
              <a:t>NAJVAŽNIJE ZA DJELOVANJE SINDIKATA ODREDBA Člana 139. ZAKONA</a:t>
            </a:r>
            <a:endParaRPr lang="hr-HR" sz="2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2132856"/>
            <a:ext cx="7406640" cy="3816424"/>
          </a:xfrm>
        </p:spPr>
        <p:txBody>
          <a:bodyPr>
            <a:normAutofit/>
          </a:bodyPr>
          <a:lstStyle/>
          <a:p>
            <a:r>
              <a:rPr lang="hr-HR" dirty="0" smtClean="0"/>
              <a:t>„Prilikom </a:t>
            </a:r>
            <a:r>
              <a:rPr lang="hr-HR" smtClean="0"/>
              <a:t>donošenja </a:t>
            </a:r>
            <a:r>
              <a:rPr lang="hr-HR" smtClean="0"/>
              <a:t>podzakonskih </a:t>
            </a:r>
            <a:r>
              <a:rPr lang="hr-HR" dirty="0" smtClean="0"/>
              <a:t>akata koji se odnose na prava,obaveze i odgovornosti radnika obavezno je učešće ovlašćenih predstavnika sindikata potpisnika Kolektivnog ugovora za djelatnost osnovnog obrazovanja TK“ </a:t>
            </a:r>
          </a:p>
          <a:p>
            <a:endParaRPr lang="hr-HR" dirty="0" smtClean="0"/>
          </a:p>
          <a:p>
            <a:pPr algn="ctr"/>
            <a:r>
              <a:rPr lang="hr-HR" dirty="0" smtClean="0"/>
              <a:t>- Reprezentativnog sindikata -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908720"/>
            <a:ext cx="7406640" cy="5184576"/>
          </a:xfrm>
        </p:spPr>
        <p:txBody>
          <a:bodyPr>
            <a:normAutofit/>
          </a:bodyPr>
          <a:lstStyle/>
          <a:p>
            <a:pPr algn="ctr"/>
            <a:r>
              <a:rPr lang="hr-HR" dirty="0" smtClean="0"/>
              <a:t>OD PODZAKONSKIH AKATA ZA SINDIKAT SU NAJVAŽNIJI:</a:t>
            </a:r>
          </a:p>
          <a:p>
            <a:pPr marL="484632" indent="-457200">
              <a:buFont typeface="Wingdings" panose="05000000000000000000" pitchFamily="2" charset="2"/>
              <a:buChar char="§"/>
            </a:pPr>
            <a:r>
              <a:rPr lang="hr-HR" dirty="0" smtClean="0"/>
              <a:t>Kolektivni ugovor,	</a:t>
            </a:r>
          </a:p>
          <a:p>
            <a:pPr marL="484632" indent="-457200">
              <a:buFont typeface="Wingdings" panose="05000000000000000000" pitchFamily="2" charset="2"/>
              <a:buChar char="§"/>
            </a:pPr>
            <a:r>
              <a:rPr lang="hr-HR" dirty="0" smtClean="0"/>
              <a:t>Pedagoški standardi, </a:t>
            </a:r>
          </a:p>
          <a:p>
            <a:pPr marL="484632" indent="-457200">
              <a:buFont typeface="Wingdings" panose="05000000000000000000" pitchFamily="2" charset="2"/>
              <a:buChar char="§"/>
            </a:pPr>
            <a:r>
              <a:rPr lang="hr-HR" dirty="0" smtClean="0"/>
              <a:t>Program zbrinjavanja radnika za čijim radom je prestala potreba, 	</a:t>
            </a:r>
          </a:p>
          <a:p>
            <a:pPr marL="484632" indent="-457200">
              <a:buFont typeface="Wingdings" panose="05000000000000000000" pitchFamily="2" charset="2"/>
              <a:buChar char="§"/>
            </a:pPr>
            <a:r>
              <a:rPr lang="hr-HR" dirty="0" smtClean="0"/>
              <a:t> Pravilnik o ocjenjivanju i napredovanju radnika,</a:t>
            </a:r>
          </a:p>
          <a:p>
            <a:pPr marL="484632" indent="-457200">
              <a:buFont typeface="Wingdings" panose="05000000000000000000" pitchFamily="2" charset="2"/>
              <a:buChar char="§"/>
            </a:pPr>
            <a:r>
              <a:rPr lang="hr-HR" dirty="0" smtClean="0"/>
              <a:t>Uredbao pravilima,načinu i kriterijima ocjenjivanja rada vannastavnog osoblja.</a:t>
            </a:r>
          </a:p>
          <a:p>
            <a:pPr marL="484632" lvl="0" indent="-457200">
              <a:buClr>
                <a:srgbClr val="FE8637"/>
              </a:buClr>
              <a:buFont typeface="Wingdings" panose="05000000000000000000" pitchFamily="2" charset="2"/>
              <a:buChar char="§"/>
            </a:pPr>
            <a:r>
              <a:rPr lang="hr-HR" dirty="0" smtClean="0">
                <a:solidFill>
                  <a:srgbClr val="575F6D">
                    <a:shade val="30000"/>
                    <a:satMod val="150000"/>
                  </a:srgbClr>
                </a:solidFill>
              </a:rPr>
              <a:t> Nastavni plan i program,</a:t>
            </a:r>
            <a:endParaRPr lang="hr-HR" dirty="0" smtClean="0"/>
          </a:p>
          <a:p>
            <a:pPr marL="484632" indent="-457200">
              <a:buFont typeface="Wingdings" panose="05000000000000000000" pitchFamily="2" charset="2"/>
              <a:buChar char="§"/>
            </a:pPr>
            <a:r>
              <a:rPr lang="hr-HR" dirty="0" smtClean="0"/>
              <a:t> 	 	 	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052878"/>
          </a:xfrm>
        </p:spPr>
        <p:txBody>
          <a:bodyPr>
            <a:normAutofit fontScale="90000"/>
          </a:bodyPr>
          <a:lstStyle/>
          <a:p>
            <a:pPr algn="ctr"/>
            <a:r>
              <a:rPr lang="hr-HR" sz="3600" dirty="0" smtClean="0"/>
              <a:t>UGOVARANJE MATERIJALNIH PRAVA RADIKA</a:t>
            </a:r>
            <a:endParaRPr lang="hr-HR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556792"/>
            <a:ext cx="7406640" cy="4824536"/>
          </a:xfrm>
        </p:spPr>
        <p:txBody>
          <a:bodyPr>
            <a:normAutofit/>
          </a:bodyPr>
          <a:lstStyle/>
          <a:p>
            <a:pPr marL="484632" indent="-457200">
              <a:buFont typeface="Arial" panose="020B0604020202020204" pitchFamily="34" charset="0"/>
              <a:buChar char="•"/>
            </a:pPr>
            <a:r>
              <a:rPr lang="hr-HR" sz="2400" dirty="0" smtClean="0"/>
              <a:t>Kroz potpisivanje Sporazuma sa Vladom o utvrđivanju osnovice,iznosa naknade za topli obrok i regres.</a:t>
            </a: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hr-HR" sz="2400" dirty="0" smtClean="0"/>
              <a:t>Potpisivanje Kolektivnog ugovora u kome se utvrđuju: </a:t>
            </a: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hr-HR" sz="2400" dirty="0" smtClean="0"/>
              <a:t>Platni razredi i koeficijenti, </a:t>
            </a: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hr-HR" sz="2400" dirty="0"/>
              <a:t>I</a:t>
            </a:r>
            <a:r>
              <a:rPr lang="hr-HR" sz="2400" dirty="0" smtClean="0"/>
              <a:t>znos novčane naknade za više stručna zvanja ( ocjene za vannastavno osoblje, sekretare, financijske radnike)</a:t>
            </a: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hr-HR" sz="2400" dirty="0" smtClean="0"/>
              <a:t>Otežani uslovi rada </a:t>
            </a: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hr-HR" sz="2400" dirty="0" smtClean="0"/>
              <a:t>Naknada za prevoz</a:t>
            </a: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hr-HR" sz="2400" dirty="0" smtClean="0"/>
              <a:t>Naknade za pomoć radnicima(bolest,smrtni slučajevi)</a:t>
            </a: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hr-HR" sz="2400" dirty="0" smtClean="0"/>
              <a:t>Otpremnina za odlazak u mirovinu(6 plaća)</a:t>
            </a:r>
          </a:p>
          <a:p>
            <a:pPr marL="484632" indent="-457200">
              <a:buFont typeface="Arial" panose="020B0604020202020204" pitchFamily="34" charset="0"/>
              <a:buChar char="•"/>
            </a:pPr>
            <a:endParaRPr lang="hr-H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908720"/>
            <a:ext cx="7291536" cy="5616624"/>
          </a:xfrm>
        </p:spPr>
        <p:txBody>
          <a:bodyPr>
            <a:normAutofit/>
          </a:bodyPr>
          <a:lstStyle/>
          <a:p>
            <a:pPr lvl="0"/>
            <a:endParaRPr lang="hr-HR" sz="2800" dirty="0" smtClean="0"/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hr-HR" b="1" dirty="0"/>
              <a:t>Godina 2017-a.</a:t>
            </a:r>
            <a:endParaRPr lang="hr-BA" dirty="0"/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hr-HR" dirty="0"/>
              <a:t>VSS (treći platni razred) </a:t>
            </a:r>
            <a:r>
              <a:rPr lang="hr-HR" b="1" dirty="0"/>
              <a:t>osnovica  380,25</a:t>
            </a:r>
            <a:r>
              <a:rPr lang="hr-HR" dirty="0"/>
              <a:t> x </a:t>
            </a:r>
            <a:r>
              <a:rPr lang="hr-HR" b="1" dirty="0"/>
              <a:t>koeficijent 2,32</a:t>
            </a:r>
            <a:r>
              <a:rPr lang="hr-HR" dirty="0"/>
              <a:t> = 882KM +(5% </a:t>
            </a:r>
            <a:r>
              <a:rPr lang="hr-HR" b="1" dirty="0"/>
              <a:t>)=</a:t>
            </a:r>
            <a:r>
              <a:rPr lang="hr-HR" b="1" dirty="0">
                <a:solidFill>
                  <a:srgbClr val="FF0000"/>
                </a:solidFill>
              </a:rPr>
              <a:t>926 KM</a:t>
            </a:r>
            <a:endParaRPr lang="hr-BA" dirty="0">
              <a:solidFill>
                <a:srgbClr val="FF0000"/>
              </a:solidFill>
            </a:endParaRP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hr-HR" dirty="0"/>
              <a:t>VSS(četvrti  platni razred) trogodišnji studij (180 ECTS</a:t>
            </a:r>
            <a:r>
              <a:rPr lang="hr-HR" b="1" dirty="0"/>
              <a:t>) 380,25 x 2,14</a:t>
            </a:r>
            <a:r>
              <a:rPr lang="hr-HR" dirty="0"/>
              <a:t>=814 +(5%)= </a:t>
            </a:r>
            <a:r>
              <a:rPr lang="hr-HR" b="1" dirty="0">
                <a:solidFill>
                  <a:srgbClr val="FF0000"/>
                </a:solidFill>
              </a:rPr>
              <a:t>855KM</a:t>
            </a:r>
            <a:endParaRPr lang="hr-BA" dirty="0">
              <a:solidFill>
                <a:srgbClr val="FF0000"/>
              </a:solidFill>
            </a:endParaRP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hr-HR" dirty="0"/>
              <a:t>VŠS(peti platni razred) – </a:t>
            </a:r>
            <a:r>
              <a:rPr lang="hr-HR" b="1" dirty="0"/>
              <a:t>380,25 x 1,95</a:t>
            </a:r>
            <a:r>
              <a:rPr lang="hr-HR" dirty="0"/>
              <a:t>=741 KM +(5%)= </a:t>
            </a:r>
            <a:r>
              <a:rPr lang="hr-HR" b="1" dirty="0">
                <a:solidFill>
                  <a:srgbClr val="FF0000"/>
                </a:solidFill>
              </a:rPr>
              <a:t>780 KM</a:t>
            </a:r>
            <a:endParaRPr lang="hr-BA" dirty="0">
              <a:solidFill>
                <a:srgbClr val="FF0000"/>
              </a:solidFill>
            </a:endParaRP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hr-HR" b="1" dirty="0"/>
              <a:t>Minimalna plata 406,56 KM </a:t>
            </a:r>
            <a:endParaRPr lang="hr-BA" dirty="0"/>
          </a:p>
          <a:p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559</TotalTime>
  <Words>1545</Words>
  <Application>Microsoft Office PowerPoint</Application>
  <PresentationFormat>On-screen Show (4:3)</PresentationFormat>
  <Paragraphs>228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Arial</vt:lpstr>
      <vt:lpstr>Gill Sans MT</vt:lpstr>
      <vt:lpstr>Verdana</vt:lpstr>
      <vt:lpstr>Wingdings</vt:lpstr>
      <vt:lpstr>Wingdings 2</vt:lpstr>
      <vt:lpstr>Solstice</vt:lpstr>
      <vt:lpstr>PowerPoint Presentation</vt:lpstr>
      <vt:lpstr>PowerPoint Presentation</vt:lpstr>
      <vt:lpstr>Osnov za djelovanje sindikata su </vt:lpstr>
      <vt:lpstr>I ZAKON O OSNOVNOM ODGOJU I OBRAZOVANJU TK</vt:lpstr>
      <vt:lpstr>PowerPoint Presentation</vt:lpstr>
      <vt:lpstr>NAJVAŽNIJE ZA DJELOVANJE SINDIKATA ODREDBA Člana 139. ZAKONA</vt:lpstr>
      <vt:lpstr>PowerPoint Presentation</vt:lpstr>
      <vt:lpstr>UGOVARANJE MATERIJALNIH PRAVA RADIKA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    REZIME </vt:lpstr>
      <vt:lpstr>             REZIME </vt:lpstr>
      <vt:lpstr>PowerPoint Presentation</vt:lpstr>
      <vt:lpstr>Povećanje koje slijedi od  01.07.2022.- 8,74 %.</vt:lpstr>
      <vt:lpstr>III KOLEKTIVNI UGOVOR ZA DJELATNOST OSNOVNOG OBRAZOVANJA U TK</vt:lpstr>
      <vt:lpstr>PowerPoint Presentation</vt:lpstr>
      <vt:lpstr>NORMATIVNI POSTUPCI PO KOLEKTIVNOM UGOVORU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PRAVA I OBAVEZE SINDIKALNOG POVJERENIKA-KU</vt:lpstr>
      <vt:lpstr>PowerPoint Presentation</vt:lpstr>
      <vt:lpstr>ZAKLJUČAK</vt:lpstr>
      <vt:lpstr>ULOGA SINDIKALNOG POVJERENIKA</vt:lpstr>
      <vt:lpstr>CILJEVI SINDIKATA</vt:lpstr>
      <vt:lpstr>PROFIL SINDIKALNOG POVJERENIKA</vt:lpstr>
      <vt:lpstr>SLUČAJEVI/PRIMJERI/PROPUSTI KOD IZBORA SINDIKALNOG POVJERENIKA</vt:lpstr>
      <vt:lpstr>NAPOMENE - SAVJETI - PORUKE</vt:lpstr>
      <vt:lpstr>HVALA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ZNAČAJ I ULOGA,  PRAVA I OBAVEZE SINDIKALNOG POVJERENIKA U NOVIM DRUŠTVENIM OKOLNOSTIMA</dc:title>
  <dc:creator>vista</dc:creator>
  <cp:lastModifiedBy>SSOOiO TK</cp:lastModifiedBy>
  <cp:revision>127</cp:revision>
  <dcterms:created xsi:type="dcterms:W3CDTF">2017-06-15T15:29:19Z</dcterms:created>
  <dcterms:modified xsi:type="dcterms:W3CDTF">2022-05-26T09:14:47Z</dcterms:modified>
</cp:coreProperties>
</file>