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2"/>
  </p:notesMasterIdLst>
  <p:sldIdLst>
    <p:sldId id="257" r:id="rId2"/>
    <p:sldId id="287" r:id="rId3"/>
    <p:sldId id="290" r:id="rId4"/>
    <p:sldId id="291" r:id="rId5"/>
    <p:sldId id="288" r:id="rId6"/>
    <p:sldId id="305" r:id="rId7"/>
    <p:sldId id="294" r:id="rId8"/>
    <p:sldId id="289" r:id="rId9"/>
    <p:sldId id="292" r:id="rId10"/>
    <p:sldId id="295" r:id="rId11"/>
    <p:sldId id="293" r:id="rId12"/>
    <p:sldId id="302" r:id="rId13"/>
    <p:sldId id="296" r:id="rId14"/>
    <p:sldId id="297" r:id="rId15"/>
    <p:sldId id="306" r:id="rId16"/>
    <p:sldId id="299" r:id="rId17"/>
    <p:sldId id="307" r:id="rId18"/>
    <p:sldId id="300" r:id="rId19"/>
    <p:sldId id="303" r:id="rId20"/>
    <p:sldId id="304" r:id="rId2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59731-7681-427B-AB47-A890E38AF9D0}" type="datetimeFigureOut">
              <a:rPr lang="sr-Latn-CS" smtClean="0"/>
              <a:pPr/>
              <a:t>15.5.2022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F09E3-1BE0-47FF-A8C6-B9E33EE735E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09E3-1BE0-47FF-A8C6-B9E33EE735EA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AF342-D40D-4D8B-8821-D48617D7D544}" type="datetimeFigureOut">
              <a:rPr lang="sr-Latn-CS" smtClean="0"/>
              <a:pPr/>
              <a:t>15.5.2022</a:t>
            </a:fld>
            <a:endParaRPr lang="hr-H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05E55-DAA3-4F7A-A18C-5A064D1ADC7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AF342-D40D-4D8B-8821-D48617D7D544}" type="datetimeFigureOut">
              <a:rPr lang="sr-Latn-CS" smtClean="0"/>
              <a:pPr/>
              <a:t>15.5.2022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05E55-DAA3-4F7A-A18C-5A064D1ADC7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AF342-D40D-4D8B-8821-D48617D7D544}" type="datetimeFigureOut">
              <a:rPr lang="sr-Latn-CS" smtClean="0"/>
              <a:pPr/>
              <a:t>15.5.2022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05E55-DAA3-4F7A-A18C-5A064D1ADC7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AF342-D40D-4D8B-8821-D48617D7D544}" type="datetimeFigureOut">
              <a:rPr lang="sr-Latn-CS" smtClean="0"/>
              <a:pPr/>
              <a:t>15.5.2022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05E55-DAA3-4F7A-A18C-5A064D1ADC7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AF342-D40D-4D8B-8821-D48617D7D544}" type="datetimeFigureOut">
              <a:rPr lang="sr-Latn-CS" smtClean="0"/>
              <a:pPr/>
              <a:t>15.5.2022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05E55-DAA3-4F7A-A18C-5A064D1ADC7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AF342-D40D-4D8B-8821-D48617D7D544}" type="datetimeFigureOut">
              <a:rPr lang="sr-Latn-CS" smtClean="0"/>
              <a:pPr/>
              <a:t>15.5.2022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05E55-DAA3-4F7A-A18C-5A064D1ADC7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AF342-D40D-4D8B-8821-D48617D7D544}" type="datetimeFigureOut">
              <a:rPr lang="sr-Latn-CS" smtClean="0"/>
              <a:pPr/>
              <a:t>15.5.2022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05E55-DAA3-4F7A-A18C-5A064D1ADC7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AF342-D40D-4D8B-8821-D48617D7D544}" type="datetimeFigureOut">
              <a:rPr lang="sr-Latn-CS" smtClean="0"/>
              <a:pPr/>
              <a:t>15.5.2022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05E55-DAA3-4F7A-A18C-5A064D1ADC7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AF342-D40D-4D8B-8821-D48617D7D544}" type="datetimeFigureOut">
              <a:rPr lang="sr-Latn-CS" smtClean="0"/>
              <a:pPr/>
              <a:t>15.5.2022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05E55-DAA3-4F7A-A18C-5A064D1ADC7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AF342-D40D-4D8B-8821-D48617D7D544}" type="datetimeFigureOut">
              <a:rPr lang="sr-Latn-CS" smtClean="0"/>
              <a:pPr/>
              <a:t>15.5.2022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05E55-DAA3-4F7A-A18C-5A064D1ADC7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AF342-D40D-4D8B-8821-D48617D7D544}" type="datetimeFigureOut">
              <a:rPr lang="sr-Latn-CS" smtClean="0"/>
              <a:pPr/>
              <a:t>15.5.2022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05E55-DAA3-4F7A-A18C-5A064D1ADC7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3FAF342-D40D-4D8B-8821-D48617D7D544}" type="datetimeFigureOut">
              <a:rPr lang="sr-Latn-CS" smtClean="0"/>
              <a:pPr/>
              <a:t>15.5.2022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F605E55-DAA3-4F7A-A18C-5A064D1ADC7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2143139"/>
          </a:xfrm>
        </p:spPr>
        <p:txBody>
          <a:bodyPr>
            <a:noAutofit/>
          </a:bodyPr>
          <a:lstStyle/>
          <a:p>
            <a:r>
              <a:rPr lang="hr-HR" sz="3600" b="1" i="1" dirty="0" smtClean="0"/>
              <a:t>SAMOSTALNI SINDIKAT RADNIKA OSNOVNOG OBRAZOVANJA I ODGOJA TUZLANSKOG KANTONA</a:t>
            </a:r>
            <a:endParaRPr lang="hr-H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714620"/>
            <a:ext cx="8715436" cy="4143380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hr-HR" sz="4400" dirty="0" smtClean="0">
                <a:solidFill>
                  <a:schemeClr val="tx1"/>
                </a:solidFill>
              </a:rPr>
              <a:t>ULOGA SINDIKALNOG POVJERENIKA U DISCIPLINSKOM POSTUPKU </a:t>
            </a:r>
          </a:p>
          <a:p>
            <a:endParaRPr lang="hr-HR" sz="2400" b="1" dirty="0" smtClean="0">
              <a:solidFill>
                <a:schemeClr val="tx1"/>
              </a:solidFill>
            </a:endParaRPr>
          </a:p>
          <a:p>
            <a:r>
              <a:rPr lang="hr-HR" sz="2400" b="1" dirty="0" smtClean="0">
                <a:solidFill>
                  <a:schemeClr val="tx1"/>
                </a:solidFill>
              </a:rPr>
              <a:t>                                                Predavač: Pozderović Mirzet</a:t>
            </a:r>
          </a:p>
          <a:p>
            <a:endParaRPr lang="hr-HR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83086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357298"/>
            <a:ext cx="8643998" cy="5214974"/>
          </a:xfrm>
        </p:spPr>
        <p:txBody>
          <a:bodyPr>
            <a:normAutofit/>
          </a:bodyPr>
          <a:lstStyle/>
          <a:p>
            <a:pPr algn="ctr"/>
            <a:r>
              <a:rPr lang="bs-Latn-BA" sz="3200" b="1" dirty="0" smtClean="0"/>
              <a:t>U OSNOVNOM OBRAZOVANJU</a:t>
            </a:r>
          </a:p>
          <a:p>
            <a:pPr algn="ctr"/>
            <a:r>
              <a:rPr lang="bs-Latn-BA" sz="3200" b="1" dirty="0" smtClean="0"/>
              <a:t>OPĆI AKT OSNOVNE ŠKOLE</a:t>
            </a:r>
          </a:p>
          <a:p>
            <a:r>
              <a:rPr lang="bs-Latn-BA" sz="3200" dirty="0" smtClean="0"/>
              <a:t>1.</a:t>
            </a:r>
            <a:r>
              <a:rPr lang="bs-Latn-BA" sz="3200" b="1" dirty="0" smtClean="0"/>
              <a:t>Pravilnik o radu </a:t>
            </a:r>
            <a:r>
              <a:rPr lang="bs-Latn-BA" sz="3200" dirty="0" smtClean="0"/>
              <a:t>škole u čijem sadržaju je obrađeno i poglavlje </a:t>
            </a:r>
            <a:r>
              <a:rPr lang="bs-Latn-BA" sz="3200" b="1" dirty="0" smtClean="0"/>
              <a:t>disciplinska</a:t>
            </a:r>
            <a:r>
              <a:rPr lang="bs-Latn-BA" sz="3200" dirty="0" smtClean="0"/>
              <a:t> i materijalna odgovornost radnika.</a:t>
            </a:r>
          </a:p>
          <a:p>
            <a:r>
              <a:rPr lang="bs-Latn-BA" sz="3200" dirty="0" smtClean="0"/>
              <a:t>                                </a:t>
            </a:r>
          </a:p>
          <a:p>
            <a:r>
              <a:rPr lang="bs-Latn-BA" sz="3200" dirty="0" smtClean="0"/>
              <a:t>2. </a:t>
            </a:r>
            <a:r>
              <a:rPr lang="bs-Latn-BA" sz="3200" b="1" dirty="0" smtClean="0"/>
              <a:t>Pravilniku o disciplinskoj i materijalnoj </a:t>
            </a:r>
            <a:r>
              <a:rPr lang="bs-Latn-BA" sz="3200" dirty="0" smtClean="0"/>
              <a:t>odgovornosti radnika ukoliko je takav “zaseban” akt škole </a:t>
            </a:r>
            <a:r>
              <a:rPr lang="bs-Latn-BA" sz="3200" dirty="0" smtClean="0"/>
              <a:t>utvrđen</a:t>
            </a:r>
            <a:r>
              <a:rPr lang="bs-Latn-BA" sz="3200" dirty="0" smtClean="0"/>
              <a:t> </a:t>
            </a:r>
            <a:r>
              <a:rPr lang="bs-Latn-BA" sz="3200" dirty="0" smtClean="0"/>
              <a:t>Pravilima škole.</a:t>
            </a:r>
          </a:p>
          <a:p>
            <a:endParaRPr lang="bs-Latn-BA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40210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1428736"/>
            <a:ext cx="8501122" cy="5000660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 smtClean="0"/>
              <a:t>     ODREDBE KOJE ŠTITE RADNIKA OD NEZAKONITOG  </a:t>
            </a:r>
          </a:p>
          <a:p>
            <a:r>
              <a:rPr lang="bs-Latn-BA" dirty="0" smtClean="0"/>
              <a:t>           POSTUPANJA POSLODAVCA U POSTUPKU :</a:t>
            </a:r>
          </a:p>
          <a:p>
            <a:endParaRPr lang="bs-Latn-BA" dirty="0" smtClean="0"/>
          </a:p>
          <a:p>
            <a:pPr marL="541782" indent="-514350"/>
            <a:r>
              <a:rPr lang="bs-Latn-BA" dirty="0" smtClean="0"/>
              <a:t>     1. PISANO UPOZORENJE (stavljanje do znanja)</a:t>
            </a:r>
          </a:p>
          <a:p>
            <a:pPr marL="541782" indent="-514350"/>
            <a:r>
              <a:rPr lang="bs-Latn-BA" dirty="0" smtClean="0"/>
              <a:t>     2. OČITOVANJE POSLODAVCA( dopis povjerenika -5 dana)</a:t>
            </a:r>
          </a:p>
          <a:p>
            <a:pPr marL="541782" indent="-514350"/>
            <a:r>
              <a:rPr lang="bs-Latn-BA" dirty="0" smtClean="0"/>
              <a:t>     3. OBAVEZNO IZJAŠNJAVANJE RADNIKA (obligatorno)</a:t>
            </a:r>
          </a:p>
          <a:p>
            <a:pPr marL="541782" indent="-514350"/>
            <a:r>
              <a:rPr lang="bs-Latn-BA" dirty="0" smtClean="0"/>
              <a:t>     4. OMOGUĆAVANJE UVIDA U PODATKE/DOKUMENTE</a:t>
            </a:r>
          </a:p>
          <a:p>
            <a:pPr marL="541782" indent="-514350"/>
            <a:r>
              <a:rPr lang="bs-Latn-BA" dirty="0" smtClean="0"/>
              <a:t>     5. UKLJUČIVANJE SINDIKATA U POSTUPAK(pomoć) </a:t>
            </a:r>
          </a:p>
          <a:p>
            <a:pPr marL="541782" indent="-514350"/>
            <a:endParaRPr lang="bs-Latn-BA" dirty="0" smtClean="0"/>
          </a:p>
          <a:p>
            <a:pPr marL="541782" indent="-514350"/>
            <a:r>
              <a:rPr lang="bs-Latn-BA" dirty="0" smtClean="0"/>
              <a:t>      </a:t>
            </a:r>
            <a:r>
              <a:rPr lang="bs-Latn-BA" b="1" dirty="0" smtClean="0"/>
              <a:t>Povjerenik sindikalne podružnice je dužan zastupati radnike – članove Sindikata i pružiti im pomoć i zaštitu.</a:t>
            </a:r>
            <a:endParaRPr lang="bs-Latn-BA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11648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850064"/>
            <a:ext cx="8572560" cy="4579332"/>
          </a:xfrm>
        </p:spPr>
        <p:txBody>
          <a:bodyPr/>
          <a:lstStyle/>
          <a:p>
            <a:r>
              <a:rPr lang="bs-Latn-BA" dirty="0" smtClean="0"/>
              <a:t>                    NAČIN SAZNANJA O POSTUPKU</a:t>
            </a:r>
          </a:p>
          <a:p>
            <a:r>
              <a:rPr lang="bs-Latn-BA" dirty="0" smtClean="0"/>
              <a:t>      </a:t>
            </a:r>
          </a:p>
          <a:p>
            <a:r>
              <a:rPr lang="bs-Latn-BA" dirty="0" smtClean="0"/>
              <a:t>      1. INFORMISANJE -  oglasna ploča, kolegijalo</a:t>
            </a:r>
          </a:p>
          <a:p>
            <a:pPr marL="541782" indent="-514350"/>
            <a:r>
              <a:rPr lang="bs-Latn-BA" dirty="0" smtClean="0"/>
              <a:t>      2. POZIV RADNIKA – ČLANA SINDIKATA</a:t>
            </a:r>
          </a:p>
          <a:p>
            <a:pPr marL="541782" indent="-514350"/>
            <a:r>
              <a:rPr lang="bs-Latn-BA" dirty="0" smtClean="0"/>
              <a:t>         (upozorenje, izjava, saslušani, okolnosti,dokazi)</a:t>
            </a:r>
          </a:p>
          <a:p>
            <a:pPr marL="541782" indent="-514350"/>
            <a:r>
              <a:rPr lang="bs-Latn-BA" dirty="0" smtClean="0"/>
              <a:t>      </a:t>
            </a:r>
            <a:r>
              <a:rPr lang="bs-Latn-BA" dirty="0" smtClean="0"/>
              <a:t>3. </a:t>
            </a:r>
            <a:r>
              <a:rPr lang="bs-Latn-BA" dirty="0" smtClean="0"/>
              <a:t>POZIV POSLODAVCA (OBAVEZA) </a:t>
            </a:r>
          </a:p>
          <a:p>
            <a:pPr marL="541782" indent="-514350"/>
            <a:r>
              <a:rPr lang="bs-Latn-BA" dirty="0" smtClean="0"/>
              <a:t>         obavijest o pokrenutom postupku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11648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572560" cy="5143536"/>
          </a:xfrm>
        </p:spPr>
        <p:txBody>
          <a:bodyPr>
            <a:normAutofit/>
          </a:bodyPr>
          <a:lstStyle/>
          <a:p>
            <a:r>
              <a:rPr lang="bs-Latn-BA" dirty="0" smtClean="0"/>
              <a:t>Prilikom razmatranja prigovora radnika na odluke iz radnog odnosa, poslodavac je </a:t>
            </a:r>
            <a:r>
              <a:rPr lang="bs-Latn-BA" b="1" u="sng" dirty="0" smtClean="0"/>
              <a:t>dužan zatražiti </a:t>
            </a:r>
            <a:r>
              <a:rPr lang="bs-Latn-BA" dirty="0" smtClean="0"/>
              <a:t>i razmotriti stav i mišljenje Sindikata.  Član 52. Kolektivnog ugovora</a:t>
            </a:r>
          </a:p>
          <a:p>
            <a:endParaRPr lang="bs-Latn-BA" dirty="0" smtClean="0"/>
          </a:p>
          <a:p>
            <a:r>
              <a:rPr lang="bs-Latn-BA" dirty="0" smtClean="0"/>
              <a:t>Žalbe radnika – člana Sindikata </a:t>
            </a:r>
            <a:r>
              <a:rPr lang="bs-Latn-BA" b="1" u="sng" dirty="0" smtClean="0"/>
              <a:t>ne mogu se razmatrati </a:t>
            </a:r>
            <a:r>
              <a:rPr lang="bs-Latn-BA" dirty="0" smtClean="0"/>
              <a:t>i o njima odlučivati bez njegovog prisustva ili ovlaštenog predstavnika Sindikata, osim ukoliko se pozivu nije odazvao niti je svoj izostanak opravdao.</a:t>
            </a:r>
          </a:p>
          <a:p>
            <a:r>
              <a:rPr lang="bs-Latn-BA" dirty="0" smtClean="0"/>
              <a:t>Mišljenje i prijedlog Sindikata, poslodavac je dužan razmatrati uz </a:t>
            </a:r>
            <a:r>
              <a:rPr lang="bs-Latn-BA" b="1" dirty="0" smtClean="0"/>
              <a:t>obavezno prisustvo predstavnika Sindikata</a:t>
            </a:r>
            <a:r>
              <a:rPr lang="bs-Latn-BA" dirty="0" smtClean="0"/>
              <a:t>. </a:t>
            </a:r>
          </a:p>
          <a:p>
            <a:r>
              <a:rPr lang="bs-Latn-BA" dirty="0" smtClean="0"/>
              <a:t>Član 66. Kolektivnog ugovora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42852"/>
            <a:ext cx="7406640" cy="642942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44" y="857232"/>
            <a:ext cx="9001156" cy="6000768"/>
          </a:xfrm>
        </p:spPr>
        <p:txBody>
          <a:bodyPr>
            <a:normAutofit fontScale="92500" lnSpcReduction="10000"/>
          </a:bodyPr>
          <a:lstStyle/>
          <a:p>
            <a:pPr marL="541782" indent="-514350" algn="ctr"/>
            <a:r>
              <a:rPr lang="bs-Latn-BA" b="1" dirty="0" smtClean="0"/>
              <a:t>VRSTE POVREDA:</a:t>
            </a:r>
          </a:p>
          <a:p>
            <a:pPr marL="541782" indent="-514350"/>
            <a:r>
              <a:rPr lang="bs-Latn-BA" sz="2000" dirty="0" smtClean="0"/>
              <a:t>                 LAKŠE:                                                               TEŽE :</a:t>
            </a:r>
          </a:p>
          <a:p>
            <a:pPr marL="541782" indent="-514350"/>
            <a:r>
              <a:rPr lang="bs-Latn-BA" dirty="0" smtClean="0"/>
              <a:t>-inicijativa, </a:t>
            </a:r>
            <a:r>
              <a:rPr lang="bs-Latn-BA" dirty="0" smtClean="0"/>
              <a:t>                                     - </a:t>
            </a:r>
            <a:r>
              <a:rPr lang="bs-Latn-BA" dirty="0" smtClean="0"/>
              <a:t>disciplinska prijava –direkt.</a:t>
            </a:r>
          </a:p>
          <a:p>
            <a:pPr marL="541782" indent="-514350"/>
            <a:r>
              <a:rPr lang="bs-Latn-BA" dirty="0" smtClean="0"/>
              <a:t>-</a:t>
            </a:r>
            <a:r>
              <a:rPr lang="bs-Latn-BA" dirty="0" smtClean="0"/>
              <a:t>neposredno saznanje ruk.</a:t>
            </a:r>
            <a:r>
              <a:rPr lang="bs-Latn-BA" dirty="0" smtClean="0"/>
              <a:t>              - </a:t>
            </a:r>
            <a:r>
              <a:rPr lang="bs-Latn-BA" dirty="0" smtClean="0"/>
              <a:t>zaključak o odbacivanju DP</a:t>
            </a:r>
          </a:p>
          <a:p>
            <a:pPr marL="541782" indent="-514350"/>
            <a:r>
              <a:rPr lang="bs-Latn-BA" dirty="0" smtClean="0"/>
              <a:t>-</a:t>
            </a:r>
            <a:r>
              <a:rPr lang="bs-Latn-BA" dirty="0" smtClean="0"/>
              <a:t>poziv odmah,usm.-telef.   </a:t>
            </a:r>
            <a:r>
              <a:rPr lang="bs-Latn-BA" dirty="0" smtClean="0"/>
              <a:t>              </a:t>
            </a:r>
            <a:r>
              <a:rPr lang="bs-Latn-BA" dirty="0" smtClean="0"/>
              <a:t>- rješenje o pokretanju post. </a:t>
            </a:r>
          </a:p>
          <a:p>
            <a:pPr marL="541782" indent="-514350"/>
            <a:r>
              <a:rPr lang="bs-Latn-BA" dirty="0" smtClean="0"/>
              <a:t>-</a:t>
            </a:r>
            <a:r>
              <a:rPr lang="bs-Latn-BA" dirty="0" smtClean="0"/>
              <a:t>izjašnjavanje obaveza 24 h</a:t>
            </a:r>
            <a:r>
              <a:rPr lang="bs-Latn-BA" dirty="0" smtClean="0"/>
              <a:t>              </a:t>
            </a:r>
            <a:r>
              <a:rPr lang="bs-Latn-BA" dirty="0" smtClean="0"/>
              <a:t>- uručenje rješenja </a:t>
            </a:r>
          </a:p>
          <a:p>
            <a:pPr marL="541782" indent="-514350"/>
            <a:r>
              <a:rPr lang="bs-Latn-BA" dirty="0" smtClean="0"/>
              <a:t>-</a:t>
            </a:r>
            <a:r>
              <a:rPr lang="bs-Latn-BA" dirty="0" smtClean="0"/>
              <a:t>usmena opomena           </a:t>
            </a:r>
            <a:r>
              <a:rPr lang="bs-Latn-BA" dirty="0" smtClean="0"/>
              <a:t>               </a:t>
            </a:r>
            <a:r>
              <a:rPr lang="bs-Latn-BA" dirty="0" smtClean="0"/>
              <a:t>- zakazivanje rasprave-poziv</a:t>
            </a:r>
          </a:p>
          <a:p>
            <a:pPr marL="541782" indent="-514350"/>
            <a:r>
              <a:rPr lang="bs-Latn-BA" dirty="0" smtClean="0"/>
              <a:t>-</a:t>
            </a:r>
            <a:r>
              <a:rPr lang="bs-Latn-BA" dirty="0" smtClean="0"/>
              <a:t>sačinjava zapisnik     </a:t>
            </a:r>
            <a:r>
              <a:rPr lang="bs-Latn-BA" dirty="0" smtClean="0"/>
              <a:t>                      </a:t>
            </a:r>
            <a:r>
              <a:rPr lang="bs-Latn-BA" dirty="0" smtClean="0"/>
              <a:t>- obavještava se sindikat</a:t>
            </a:r>
          </a:p>
          <a:p>
            <a:pPr marL="541782" indent="-514350"/>
            <a:r>
              <a:rPr lang="bs-Latn-BA" dirty="0" smtClean="0"/>
              <a:t>-</a:t>
            </a:r>
            <a:r>
              <a:rPr lang="bs-Latn-BA" dirty="0" smtClean="0"/>
              <a:t>ovjeren dostavlja radniku           </a:t>
            </a:r>
            <a:r>
              <a:rPr lang="bs-Latn-BA" dirty="0" smtClean="0"/>
              <a:t>     - </a:t>
            </a:r>
            <a:r>
              <a:rPr lang="bs-Latn-BA" dirty="0" smtClean="0"/>
              <a:t>priprema min. 8 dana</a:t>
            </a:r>
          </a:p>
          <a:p>
            <a:pPr marL="541782" indent="-514350"/>
            <a:r>
              <a:rPr lang="bs-Latn-BA" dirty="0" smtClean="0"/>
              <a:t>-odlaganje u dosijea(oba)</a:t>
            </a:r>
            <a:r>
              <a:rPr lang="bs-Latn-BA" dirty="0" smtClean="0"/>
              <a:t>   </a:t>
            </a:r>
            <a:r>
              <a:rPr lang="bs-Latn-BA" dirty="0" smtClean="0"/>
              <a:t>              - </a:t>
            </a:r>
            <a:r>
              <a:rPr lang="bs-Latn-BA" dirty="0" smtClean="0"/>
              <a:t>isključenje javnosti-izuz.</a:t>
            </a:r>
          </a:p>
          <a:p>
            <a:pPr marL="541782" indent="-514350"/>
            <a:r>
              <a:rPr lang="bs-Latn-BA" dirty="0" smtClean="0"/>
              <a:t>-</a:t>
            </a:r>
            <a:r>
              <a:rPr lang="bs-Latn-BA" dirty="0" smtClean="0"/>
              <a:t>odluka(sl.zabilješka) - žalba</a:t>
            </a:r>
            <a:r>
              <a:rPr lang="bs-Latn-BA" dirty="0" smtClean="0"/>
              <a:t>             - </a:t>
            </a:r>
            <a:r>
              <a:rPr lang="bs-Latn-BA" dirty="0" smtClean="0"/>
              <a:t>odlaganje rasprave</a:t>
            </a:r>
          </a:p>
          <a:p>
            <a:pPr marL="541782" indent="-514350"/>
            <a:r>
              <a:rPr lang="bs-Latn-BA" dirty="0" smtClean="0"/>
              <a:t> </a:t>
            </a:r>
            <a:r>
              <a:rPr lang="bs-Latn-BA" dirty="0" smtClean="0"/>
              <a:t>-rješenje u pisanoj</a:t>
            </a:r>
            <a:r>
              <a:rPr lang="bs-Latn-BA" dirty="0" smtClean="0"/>
              <a:t> formi                 - </a:t>
            </a:r>
            <a:r>
              <a:rPr lang="bs-Latn-BA" dirty="0" smtClean="0"/>
              <a:t>tok rasprave – zapisnik</a:t>
            </a:r>
          </a:p>
          <a:p>
            <a:pPr marL="541782" indent="-514350"/>
            <a:r>
              <a:rPr lang="bs-Latn-BA" dirty="0" smtClean="0"/>
              <a:t> </a:t>
            </a:r>
            <a:r>
              <a:rPr lang="bs-Latn-BA" dirty="0" smtClean="0"/>
              <a:t>-sadržaj odluke o odgov. i                </a:t>
            </a:r>
            <a:r>
              <a:rPr lang="bs-Latn-BA" dirty="0" smtClean="0"/>
              <a:t>- izvođenje dokaza</a:t>
            </a:r>
          </a:p>
          <a:p>
            <a:pPr marL="541782" indent="-514350"/>
            <a:r>
              <a:rPr lang="bs-Latn-BA" dirty="0" smtClean="0"/>
              <a:t>  </a:t>
            </a:r>
            <a:r>
              <a:rPr lang="bs-Latn-BA" dirty="0" smtClean="0"/>
              <a:t>disciplinskoj mjeri                          </a:t>
            </a:r>
            <a:r>
              <a:rPr lang="bs-Latn-BA" dirty="0" smtClean="0"/>
              <a:t>- završna riječ - odluka</a:t>
            </a:r>
          </a:p>
          <a:p>
            <a:pPr algn="ctr"/>
            <a:endParaRPr lang="bs-Latn-BA" b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11648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357298"/>
            <a:ext cx="8572560" cy="5500702"/>
          </a:xfrm>
        </p:spPr>
        <p:txBody>
          <a:bodyPr>
            <a:normAutofit/>
          </a:bodyPr>
          <a:lstStyle/>
          <a:p>
            <a:pPr algn="ctr"/>
            <a:r>
              <a:rPr lang="bs-Latn-BA" b="1" dirty="0" smtClean="0"/>
              <a:t>DISCIPLINSKI ORGANI</a:t>
            </a:r>
            <a:endParaRPr lang="bs-Latn-BA" dirty="0" smtClean="0"/>
          </a:p>
          <a:p>
            <a:pPr marL="541782" indent="-514350"/>
            <a:r>
              <a:rPr lang="bs-Latn-BA" dirty="0" smtClean="0"/>
              <a:t>     1.  DIREKTOR ŠKOLE – saziva i rukovodi raspravom i poduzima sve radnje i mjere potrebne za pravilno vođenje i okončanje disciplinskog postupka </a:t>
            </a:r>
          </a:p>
          <a:p>
            <a:pPr marL="541782" indent="-514350"/>
            <a:r>
              <a:rPr lang="bs-Latn-BA" dirty="0" smtClean="0"/>
              <a:t>     2.  ŠKOLSKI ODBOR ŠKOLE – odlučuje po žalbi na prvostepeno rješenje disc. organa .  Razlozi pobijanja:</a:t>
            </a:r>
          </a:p>
          <a:p>
            <a:pPr marL="541782" indent="-514350"/>
            <a:r>
              <a:rPr lang="bs-Latn-BA" dirty="0" smtClean="0"/>
              <a:t>      -bitne povrede pravila postupka</a:t>
            </a:r>
          </a:p>
          <a:p>
            <a:pPr marL="541782" indent="-514350"/>
            <a:r>
              <a:rPr lang="bs-Latn-BA" dirty="0" smtClean="0"/>
              <a:t>      -pogrešno i nepotpuno utvrđeno činjenično stanje</a:t>
            </a:r>
          </a:p>
          <a:p>
            <a:pPr marL="541782" indent="-514350"/>
            <a:r>
              <a:rPr lang="bs-Latn-BA" dirty="0" smtClean="0"/>
              <a:t>      -zbog odluke o izrečenoj disciplinskoj mjeri</a:t>
            </a:r>
          </a:p>
          <a:p>
            <a:pPr marL="541782" indent="-514350"/>
            <a:r>
              <a:rPr lang="bs-Latn-BA" sz="2800" dirty="0" smtClean="0"/>
              <a:t>     </a:t>
            </a:r>
            <a:r>
              <a:rPr lang="bs-Latn-BA" sz="2000" dirty="0" smtClean="0"/>
              <a:t>ŽALBA JE REDOVNI PRAVNI LIJEK KOJI RADNIKU OMOGUĆAVA DA PRED DRUGOSTEPENIM ORGANOM POSLODAVCA OSPORAVA ZAKONITOST I PRAVILNOST PRVOSTEPENE ODLUKE – RJEŠENJA.</a:t>
            </a:r>
          </a:p>
          <a:p>
            <a:pPr marL="541782" indent="-514350"/>
            <a:endParaRPr lang="bs-Latn-BA" dirty="0" smtClean="0"/>
          </a:p>
          <a:p>
            <a:pPr marL="541782" indent="-514350">
              <a:buAutoNum type="arabicPeriod"/>
            </a:pPr>
            <a:endParaRPr lang="bs-Latn-B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83086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786842" cy="5214974"/>
          </a:xfrm>
        </p:spPr>
        <p:txBody>
          <a:bodyPr>
            <a:normAutofit/>
          </a:bodyPr>
          <a:lstStyle/>
          <a:p>
            <a:pPr algn="ctr"/>
            <a:r>
              <a:rPr lang="bs-Latn-BA" b="1" dirty="0" smtClean="0"/>
              <a:t>ODLUKA DIREKTORA- PRVOSTEPENO RJEŠENJE</a:t>
            </a:r>
          </a:p>
          <a:p>
            <a:pPr algn="ctr"/>
            <a:endParaRPr lang="bs-Latn-BA" dirty="0" smtClean="0"/>
          </a:p>
          <a:p>
            <a:r>
              <a:rPr lang="bs-Latn-BA" dirty="0" smtClean="0"/>
              <a:t> 1.OBUSTAVA POSTUPKA –(zastara pokretanja i vođenja, </a:t>
            </a:r>
          </a:p>
          <a:p>
            <a:r>
              <a:rPr lang="bs-Latn-BA" dirty="0" smtClean="0"/>
              <a:t>    prestao radni odnos, nije povreda radne obaveze)</a:t>
            </a:r>
          </a:p>
          <a:p>
            <a:endParaRPr lang="bs-Latn-BA" dirty="0" smtClean="0"/>
          </a:p>
          <a:p>
            <a:r>
              <a:rPr lang="bs-Latn-BA" dirty="0" smtClean="0"/>
              <a:t>2. OSLOBAĐANJE RADNIKA ( utvrdi da nije učinio povredu,</a:t>
            </a:r>
          </a:p>
          <a:p>
            <a:r>
              <a:rPr lang="bs-Latn-BA" dirty="0" smtClean="0"/>
              <a:t>   nije dokazano da je učinio težu povredu,okolnosti koje</a:t>
            </a:r>
          </a:p>
          <a:p>
            <a:r>
              <a:rPr lang="bs-Latn-BA" dirty="0" smtClean="0"/>
              <a:t>    isključuju disciplinsku odgovornost)</a:t>
            </a:r>
          </a:p>
          <a:p>
            <a:endParaRPr lang="bs-Latn-BA" dirty="0" smtClean="0"/>
          </a:p>
          <a:p>
            <a:r>
              <a:rPr lang="bs-Latn-BA" dirty="0" smtClean="0"/>
              <a:t>3. RADNIKA PROGLASI ODGOVORNIM I IZREKNE D.MJERU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11648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715436" cy="5000660"/>
          </a:xfrm>
        </p:spPr>
        <p:txBody>
          <a:bodyPr>
            <a:normAutofit lnSpcReduction="10000"/>
          </a:bodyPr>
          <a:lstStyle/>
          <a:p>
            <a:pPr algn="ctr"/>
            <a:r>
              <a:rPr lang="bs-Latn-BA" b="1" dirty="0" smtClean="0"/>
              <a:t>DISCIPLINSKE MJERE</a:t>
            </a:r>
          </a:p>
          <a:p>
            <a:pPr marL="541782" indent="-514350"/>
            <a:r>
              <a:rPr lang="bs-Latn-BA" dirty="0" smtClean="0"/>
              <a:t>1.USMENA OPOMENA (</a:t>
            </a:r>
            <a:r>
              <a:rPr lang="bs-Latn-BA" u="sng" dirty="0" smtClean="0"/>
              <a:t>lakše</a:t>
            </a:r>
            <a:r>
              <a:rPr lang="bs-Latn-BA" dirty="0" smtClean="0"/>
              <a:t> povrede)</a:t>
            </a:r>
          </a:p>
          <a:p>
            <a:pPr marL="541782" indent="-514350"/>
            <a:r>
              <a:rPr lang="bs-Latn-BA" dirty="0" smtClean="0"/>
              <a:t>2. PISANA OPOMENA -UPOZORENJE(</a:t>
            </a:r>
            <a:r>
              <a:rPr lang="bs-Latn-BA" u="sng" dirty="0" smtClean="0"/>
              <a:t>lakše </a:t>
            </a:r>
            <a:r>
              <a:rPr lang="bs-Latn-BA" dirty="0" smtClean="0"/>
              <a:t>i </a:t>
            </a:r>
            <a:r>
              <a:rPr lang="bs-Latn-BA" b="1" dirty="0" smtClean="0"/>
              <a:t>teže </a:t>
            </a:r>
            <a:r>
              <a:rPr lang="bs-Latn-BA" dirty="0" smtClean="0"/>
              <a:t>povrede)</a:t>
            </a:r>
          </a:p>
          <a:p>
            <a:pPr marL="541782" indent="-514350"/>
            <a:r>
              <a:rPr lang="bs-Latn-BA" dirty="0" smtClean="0"/>
              <a:t>3. PRESTANAK RADNOG ODNOSA(</a:t>
            </a:r>
            <a:r>
              <a:rPr lang="bs-Latn-BA" b="1" dirty="0" smtClean="0"/>
              <a:t>teže</a:t>
            </a:r>
            <a:r>
              <a:rPr lang="bs-Latn-BA" dirty="0" smtClean="0"/>
              <a:t> povrede) </a:t>
            </a:r>
          </a:p>
          <a:p>
            <a:pPr marL="541782" indent="-514350"/>
            <a:endParaRPr lang="bs-Latn-BA" dirty="0" smtClean="0"/>
          </a:p>
          <a:p>
            <a:pPr marL="541782" indent="-514350"/>
            <a:r>
              <a:rPr lang="bs-Latn-BA" dirty="0" smtClean="0"/>
              <a:t>                             </a:t>
            </a:r>
            <a:r>
              <a:rPr lang="bs-Latn-BA" b="1" dirty="0" smtClean="0"/>
              <a:t>Suspenzija radnika</a:t>
            </a:r>
          </a:p>
          <a:p>
            <a:pPr marL="541782" indent="-514350"/>
            <a:r>
              <a:rPr lang="bs-Latn-BA" dirty="0" smtClean="0"/>
              <a:t>Radnik protiv kojeg je pokrenut disciplinski postupak zbog teže</a:t>
            </a:r>
          </a:p>
          <a:p>
            <a:pPr marL="541782" indent="-514350"/>
            <a:r>
              <a:rPr lang="bs-Latn-BA" dirty="0" smtClean="0"/>
              <a:t>povrede radne dužnosti ili je potvrđena optužnica u krivičnom</a:t>
            </a:r>
          </a:p>
          <a:p>
            <a:pPr marL="541782" indent="-514350"/>
            <a:r>
              <a:rPr lang="bs-Latn-BA" dirty="0" smtClean="0"/>
              <a:t>postupku može biti suspendiran do okončanja disciplinskog/</a:t>
            </a:r>
          </a:p>
          <a:p>
            <a:pPr marL="541782" indent="-514350"/>
            <a:r>
              <a:rPr lang="bs-Latn-BA" dirty="0" smtClean="0"/>
              <a:t>Istražnog/krivičnog postupka.</a:t>
            </a:r>
          </a:p>
          <a:p>
            <a:pPr marL="541782" indent="-514350"/>
            <a:r>
              <a:rPr lang="bs-Latn-BA" dirty="0" smtClean="0"/>
              <a:t>(Rješenje o suspenziji radnika - žalba ne odlaže izvršenje)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11648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357298"/>
            <a:ext cx="8643998" cy="5357850"/>
          </a:xfrm>
        </p:spPr>
        <p:txBody>
          <a:bodyPr>
            <a:normAutofit/>
          </a:bodyPr>
          <a:lstStyle/>
          <a:p>
            <a:r>
              <a:rPr lang="bs-Latn-BA" dirty="0" smtClean="0"/>
              <a:t>                  </a:t>
            </a:r>
            <a:r>
              <a:rPr lang="bs-Latn-BA" b="1" dirty="0" smtClean="0"/>
              <a:t>ODLUKE ŠKOLSKOG ODBORA </a:t>
            </a:r>
          </a:p>
          <a:p>
            <a:r>
              <a:rPr lang="bs-Latn-BA" dirty="0" smtClean="0"/>
              <a:t>                           drugostepeni postupak</a:t>
            </a:r>
          </a:p>
          <a:p>
            <a:endParaRPr lang="bs-Latn-BA" dirty="0" smtClean="0"/>
          </a:p>
          <a:p>
            <a:r>
              <a:rPr lang="bs-Latn-BA" dirty="0" smtClean="0"/>
              <a:t>      - NESPOJIVOST( ako je bio podnosilac prijave, svjedok,</a:t>
            </a:r>
          </a:p>
          <a:p>
            <a:r>
              <a:rPr lang="bs-Latn-BA" dirty="0" smtClean="0"/>
              <a:t>         vještak i sl.)</a:t>
            </a:r>
          </a:p>
          <a:p>
            <a:r>
              <a:rPr lang="bs-Latn-BA" dirty="0" smtClean="0"/>
              <a:t>      -ZAHTJEV ZA USTUPANJE SPISA</a:t>
            </a:r>
          </a:p>
          <a:p>
            <a:r>
              <a:rPr lang="bs-Latn-BA" dirty="0" smtClean="0"/>
              <a:t>      - VRSTE ODLUKA :</a:t>
            </a:r>
          </a:p>
          <a:p>
            <a:r>
              <a:rPr lang="bs-Latn-BA" dirty="0" smtClean="0"/>
              <a:t>      a)odbaci kao neblagovremenu</a:t>
            </a:r>
          </a:p>
          <a:p>
            <a:r>
              <a:rPr lang="bs-Latn-BA" dirty="0" smtClean="0"/>
              <a:t>      b)uvaži i preinači rješenje( pogrešno primjenjen propis),</a:t>
            </a:r>
          </a:p>
          <a:p>
            <a:r>
              <a:rPr lang="bs-Latn-BA" dirty="0" smtClean="0"/>
              <a:t>      c)uvaži i poništi prvostepeno rješenje</a:t>
            </a:r>
          </a:p>
          <a:p>
            <a:r>
              <a:rPr lang="bs-Latn-BA" dirty="0" smtClean="0"/>
              <a:t>      d)odbije žalbu i potvrdi rješenje</a:t>
            </a:r>
            <a:endParaRPr lang="bs-Latn-B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83086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850064"/>
            <a:ext cx="8643998" cy="4865084"/>
          </a:xfrm>
        </p:spPr>
        <p:txBody>
          <a:bodyPr>
            <a:normAutofit/>
          </a:bodyPr>
          <a:lstStyle/>
          <a:p>
            <a:pPr algn="ctr"/>
            <a:r>
              <a:rPr lang="bs-Latn-BA" dirty="0" smtClean="0"/>
              <a:t>IZREKA</a:t>
            </a:r>
          </a:p>
          <a:p>
            <a:pPr algn="ctr"/>
            <a:endParaRPr lang="bs-Latn-BA" dirty="0" smtClean="0"/>
          </a:p>
          <a:p>
            <a:pPr algn="ctr"/>
            <a:r>
              <a:rPr lang="bs-Latn-BA" b="1" dirty="0" smtClean="0"/>
              <a:t>“LAKŠE JE RAZBITI ATOM NEGO UVJERENJE”</a:t>
            </a:r>
          </a:p>
          <a:p>
            <a:pPr algn="ctr"/>
            <a:r>
              <a:rPr lang="bs-Latn-BA" dirty="0" smtClean="0"/>
              <a:t> </a:t>
            </a:r>
          </a:p>
          <a:p>
            <a:r>
              <a:rPr lang="bs-Latn-BA" dirty="0" smtClean="0"/>
              <a:t>MORAMO UČINITI SVE DA RAZBIJEMO UVJERENJE RADNIKA (ČLANOVA SINDIKATA) DA JE POSLODAVAC JAČI U UGOVORNOM ODNOSU I DA MU SE MORAMO POVINOVATI(INFERIORNOST). NAPROTIV,  MORAMO VJEROVATI U SEBE I DJELOVATI NA RAVNOPRAVNOJ I PARTNERSKOJ OSNOVI, ŠTO PROIZILAZI IZ UGOVORNO RADNOG ODNOSA ALI I MEHANIZAMA ZAŠTITE PRAVA.</a:t>
            </a:r>
          </a:p>
          <a:p>
            <a:pPr algn="ctr"/>
            <a:endParaRPr lang="bs-Latn-B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47800"/>
            <a:ext cx="8715404" cy="4800600"/>
          </a:xfrm>
        </p:spPr>
        <p:txBody>
          <a:bodyPr/>
          <a:lstStyle/>
          <a:p>
            <a:pPr>
              <a:buNone/>
            </a:pPr>
            <a:r>
              <a:rPr lang="bs-Latn-BA" dirty="0" smtClean="0"/>
              <a:t>KO SE SMATRA SINDIKALNIM POVJERENIKOM?</a:t>
            </a:r>
          </a:p>
          <a:p>
            <a:pPr algn="ctr">
              <a:buNone/>
            </a:pPr>
            <a:r>
              <a:rPr lang="bs-Latn-BA" dirty="0" smtClean="0"/>
              <a:t>      Član 65. Kolektivnog ugovora:</a:t>
            </a:r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bs-Latn-BA" dirty="0" smtClean="0"/>
              <a:t>    1. </a:t>
            </a:r>
            <a:r>
              <a:rPr lang="bs-Latn-BA" b="1" u="sng" dirty="0" smtClean="0"/>
              <a:t>Povjerenik sindikalne podružnice</a:t>
            </a:r>
          </a:p>
          <a:p>
            <a:pPr>
              <a:buNone/>
            </a:pPr>
            <a:r>
              <a:rPr lang="bs-Latn-BA" dirty="0" smtClean="0"/>
              <a:t>    2. Predsjednik Kantonalnog odbora</a:t>
            </a:r>
          </a:p>
          <a:p>
            <a:pPr>
              <a:buNone/>
            </a:pPr>
            <a:r>
              <a:rPr lang="bs-Latn-BA" dirty="0" smtClean="0"/>
              <a:t>    3. Član kantonalnog odbora</a:t>
            </a:r>
          </a:p>
          <a:p>
            <a:pPr>
              <a:buNone/>
            </a:pPr>
            <a:r>
              <a:rPr lang="bs-Latn-BA" dirty="0" smtClean="0"/>
              <a:t>    4. Predsjednik i član Glavnog odbora</a:t>
            </a:r>
          </a:p>
          <a:p>
            <a:pPr>
              <a:buNone/>
            </a:pPr>
            <a:endParaRPr lang="bs-Latn-B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359898"/>
            <a:ext cx="7481910" cy="925962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643050"/>
            <a:ext cx="8286808" cy="4857784"/>
          </a:xfrm>
        </p:spPr>
        <p:txBody>
          <a:bodyPr/>
          <a:lstStyle/>
          <a:p>
            <a:endParaRPr lang="bs-Latn-BA" b="1" dirty="0" smtClean="0"/>
          </a:p>
          <a:p>
            <a:endParaRPr lang="bs-Latn-BA" b="1" dirty="0" smtClean="0"/>
          </a:p>
          <a:p>
            <a:r>
              <a:rPr lang="bs-Latn-BA" b="1" dirty="0" smtClean="0"/>
              <a:t>        </a:t>
            </a:r>
            <a:r>
              <a:rPr lang="bs-Latn-BA" b="1" dirty="0" smtClean="0"/>
              <a:t> JAČANJEM SINDIKALNE ORGANIZACIJE</a:t>
            </a:r>
            <a:endParaRPr lang="bs-Latn-BA" b="1" dirty="0" smtClean="0"/>
          </a:p>
          <a:p>
            <a:r>
              <a:rPr lang="bs-Latn-BA" b="1" dirty="0" smtClean="0"/>
              <a:t>    </a:t>
            </a:r>
            <a:r>
              <a:rPr lang="bs-Latn-BA" b="1" dirty="0" smtClean="0"/>
              <a:t> </a:t>
            </a:r>
            <a:r>
              <a:rPr lang="bs-Latn-BA" b="1" dirty="0" smtClean="0"/>
              <a:t>            ZAŠ</a:t>
            </a:r>
            <a:r>
              <a:rPr lang="bs-Latn-BA" b="1" dirty="0" smtClean="0"/>
              <a:t>TIT ĆEMO DRUGE </a:t>
            </a:r>
            <a:r>
              <a:rPr lang="bs-Latn-BA" b="1" dirty="0" smtClean="0"/>
              <a:t>I SEBE.</a:t>
            </a:r>
          </a:p>
          <a:p>
            <a:endParaRPr lang="bs-Latn-BA" b="1" dirty="0" smtClean="0"/>
          </a:p>
          <a:p>
            <a:r>
              <a:rPr lang="bs-Latn-BA" b="1" dirty="0" smtClean="0"/>
              <a:t>    </a:t>
            </a:r>
            <a:r>
              <a:rPr lang="bs-Latn-BA" b="1" dirty="0" smtClean="0"/>
              <a:t>         AJDINOVIĆI </a:t>
            </a:r>
            <a:r>
              <a:rPr lang="bs-Latn-BA" b="1" dirty="0" smtClean="0"/>
              <a:t>21.MAJ 2022. GODINE</a:t>
            </a:r>
          </a:p>
          <a:p>
            <a:endParaRPr lang="bs-Latn-BA" b="1" dirty="0" smtClean="0"/>
          </a:p>
          <a:p>
            <a:r>
              <a:rPr lang="bs-Latn-BA" b="1" dirty="0" smtClean="0"/>
              <a:t>                              </a:t>
            </a:r>
            <a:r>
              <a:rPr lang="bs-Latn-BA" sz="4000" b="1" dirty="0" smtClean="0"/>
              <a:t> HVALA</a:t>
            </a:r>
            <a:endParaRPr lang="bs-Latn-BA" sz="4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359898"/>
            <a:ext cx="7481910" cy="640210"/>
          </a:xfrm>
        </p:spPr>
        <p:txBody>
          <a:bodyPr>
            <a:normAutofit/>
          </a:bodyPr>
          <a:lstStyle/>
          <a:p>
            <a:pPr algn="ctr"/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1285860"/>
            <a:ext cx="8929718" cy="5572140"/>
          </a:xfrm>
        </p:spPr>
        <p:txBody>
          <a:bodyPr>
            <a:normAutofit/>
          </a:bodyPr>
          <a:lstStyle/>
          <a:p>
            <a:r>
              <a:rPr lang="bs-Latn-BA" b="1" dirty="0" smtClean="0"/>
              <a:t>ZAPOSLENIK/RADNIK</a:t>
            </a:r>
            <a:r>
              <a:rPr lang="bs-Latn-BA" dirty="0" smtClean="0"/>
              <a:t> </a:t>
            </a:r>
            <a:r>
              <a:rPr lang="bs-Latn-BA" dirty="0" smtClean="0"/>
              <a:t>JE DUŽAN PRIDRŽAVATI SE PRAVA I “OBAVEZA” UTVRĐENIH ZAKONOM, OPŠTIM AKTOM I UGOVOROM O RADU.</a:t>
            </a:r>
          </a:p>
          <a:p>
            <a:r>
              <a:rPr lang="bs-Latn-BA" b="1" dirty="0" smtClean="0"/>
              <a:t>ZAPOSLENIK</a:t>
            </a:r>
            <a:r>
              <a:rPr lang="bs-Latn-BA" dirty="0" smtClean="0"/>
              <a:t> JE DUŽAN DA OBAVLJA POSAO: SAVJESNO,</a:t>
            </a:r>
          </a:p>
          <a:p>
            <a:r>
              <a:rPr lang="bs-Latn-BA" dirty="0" smtClean="0"/>
              <a:t>UREDNO,BLAGOVREMENO,ODGOVORNO,DA POŠTUJE ORGANIZACIJU KAO I USLOVE I PRAVILA POSLODAVCA U VEZI SA ISPUNJAVANJEM UGOVORNIH OBAVEZA I DR.</a:t>
            </a:r>
          </a:p>
          <a:p>
            <a:r>
              <a:rPr lang="bs-Latn-BA" dirty="0" smtClean="0"/>
              <a:t>(da dolazi na posao u propisano vrijeme,da se pridržava mjera zaštite na radu,da poštuje ličnost učenika,da obavijesti školu o svakoj vrsti potencijalne opasnost).</a:t>
            </a:r>
          </a:p>
          <a:p>
            <a:r>
              <a:rPr lang="bs-Latn-BA" sz="2800" dirty="0" smtClean="0"/>
              <a:t>IZ OBAVEZA PROIZILAZI ODGOVORNOST ZAPOSLENIKA, PA TAKO I </a:t>
            </a:r>
            <a:r>
              <a:rPr lang="bs-Latn-BA" sz="2800" dirty="0" smtClean="0"/>
              <a:t> </a:t>
            </a:r>
            <a:r>
              <a:rPr lang="bs-Latn-BA" sz="2800" b="1" dirty="0" smtClean="0"/>
              <a:t>“</a:t>
            </a:r>
            <a:r>
              <a:rPr lang="bs-Latn-BA" sz="2800" b="1" dirty="0" smtClean="0"/>
              <a:t>DISCIPLINSKA”.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11648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1428736"/>
            <a:ext cx="8786874" cy="5286412"/>
          </a:xfrm>
        </p:spPr>
        <p:txBody>
          <a:bodyPr>
            <a:normAutofit/>
          </a:bodyPr>
          <a:lstStyle/>
          <a:p>
            <a:endParaRPr lang="bs-Latn-BA" sz="2200" dirty="0" smtClean="0"/>
          </a:p>
          <a:p>
            <a:r>
              <a:rPr lang="bs-Latn-BA" sz="2400" b="1" dirty="0" smtClean="0"/>
              <a:t>     ŠTA JE DISCIPLINSKA ODGOVORNOST RADNIKA?</a:t>
            </a:r>
          </a:p>
          <a:p>
            <a:r>
              <a:rPr lang="bs-Latn-BA" dirty="0" smtClean="0"/>
              <a:t>DISCIPLINKA ODGOVORNOST JE ODGOVORNOST RADNIKA ZA UTVRĐENE POVREDE RADNE OBAVEZE ZA KOJE SE KOD POSLODAVCA U POSTUPKU PROPISANIM ZAKONOM ILI </a:t>
            </a:r>
            <a:r>
              <a:rPr lang="bs-Latn-BA" b="1" u="sng" dirty="0" smtClean="0"/>
              <a:t>OPĆIM AKTOM </a:t>
            </a:r>
            <a:r>
              <a:rPr lang="bs-Latn-BA" dirty="0" smtClean="0"/>
              <a:t>IZRIČU DISCIPLINSKE MJERE.</a:t>
            </a:r>
          </a:p>
          <a:p>
            <a:pPr algn="ctr"/>
            <a:r>
              <a:rPr lang="bs-Latn-BA" sz="2400" b="1" dirty="0" smtClean="0"/>
              <a:t>ŠTA JE DISCIPLINSKI POSTUPAK ?</a:t>
            </a:r>
            <a:endParaRPr lang="bs-Latn-BA" sz="2400" dirty="0" smtClean="0"/>
          </a:p>
          <a:p>
            <a:r>
              <a:rPr lang="bs-Latn-BA" sz="2400" dirty="0" smtClean="0"/>
              <a:t>POSTUPAK KOJI SE POKREĆE, VODI I ZAVRŠAVA OD STRANE NADLEŽNOG ORGANA POSLODAVCA U PROPISANOM POSTUPKU PROTIV RADNIKA ZBOG KRŠENJA OBAVEZA IZ RADNOG ODNOSA.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83086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1428736"/>
            <a:ext cx="8501122" cy="5429264"/>
          </a:xfrm>
        </p:spPr>
        <p:txBody>
          <a:bodyPr>
            <a:normAutofit lnSpcReduction="10000"/>
          </a:bodyPr>
          <a:lstStyle/>
          <a:p>
            <a:pPr algn="ctr"/>
            <a:r>
              <a:rPr lang="bs-Latn-BA" sz="3200" b="1" dirty="0" smtClean="0"/>
              <a:t>ODGOVORNOST RADNIKA</a:t>
            </a:r>
            <a:endParaRPr lang="bs-Latn-BA" sz="3200" dirty="0" smtClean="0"/>
          </a:p>
          <a:p>
            <a:endParaRPr lang="bs-Latn-BA" sz="3200" dirty="0" smtClean="0"/>
          </a:p>
          <a:p>
            <a:r>
              <a:rPr lang="bs-Latn-BA" sz="3200" dirty="0" smtClean="0"/>
              <a:t>RADNIK JE ODGOVORAN ZA POVREDU RADNE DUŽNOSTI KOJA JE NASTALA KAO POSLJEDICA NJEGOVE KRIVICE (UMIŠLJAJA ILI IZ NEHATA).</a:t>
            </a:r>
          </a:p>
          <a:p>
            <a:r>
              <a:rPr lang="bs-Latn-BA" sz="3200" dirty="0" smtClean="0"/>
              <a:t>RADNIK NE ODGOVARA DISCIPLINSKI ZA RADNJE ILI NEIZVRŠENJE RADNJI </a:t>
            </a:r>
            <a:r>
              <a:rPr lang="bs-Latn-BA" sz="3200" u="sng" dirty="0" smtClean="0"/>
              <a:t>KOJE</a:t>
            </a:r>
            <a:r>
              <a:rPr lang="bs-Latn-BA" sz="3200" dirty="0" smtClean="0"/>
              <a:t> </a:t>
            </a:r>
            <a:r>
              <a:rPr lang="bs-Latn-BA" sz="3200" u="sng" dirty="0" smtClean="0"/>
              <a:t>KOLEKTIVNIM UGOVOROM </a:t>
            </a:r>
            <a:r>
              <a:rPr lang="bs-Latn-BA" sz="3200" dirty="0" smtClean="0"/>
              <a:t>ILI PRAVILNIKOM O RADU </a:t>
            </a:r>
            <a:r>
              <a:rPr lang="bs-Latn-BA" sz="3200" u="sng" dirty="0" smtClean="0"/>
              <a:t>NISU PREDVIĐENE KAO POVREDE RADNE DUŽNOSTI</a:t>
            </a:r>
            <a:r>
              <a:rPr lang="bs-Latn-BA" sz="3200" dirty="0" smtClean="0"/>
              <a:t>. </a:t>
            </a:r>
            <a:r>
              <a:rPr lang="bs-Latn-BA" sz="3200" dirty="0" smtClean="0"/>
              <a:t> Čl. 97. ZOR-a</a:t>
            </a:r>
            <a:endParaRPr lang="bs-Latn-BA" sz="3200" dirty="0" smtClean="0"/>
          </a:p>
          <a:p>
            <a:endParaRPr lang="bs-Latn-BA" sz="3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83086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850064"/>
            <a:ext cx="8286808" cy="4722208"/>
          </a:xfrm>
        </p:spPr>
        <p:txBody>
          <a:bodyPr>
            <a:normAutofit/>
          </a:bodyPr>
          <a:lstStyle/>
          <a:p>
            <a:r>
              <a:rPr lang="bs-Latn-BA" b="1" dirty="0" smtClean="0"/>
              <a:t>                         UMIŠLJAJ I NEHAT </a:t>
            </a:r>
          </a:p>
          <a:p>
            <a:r>
              <a:rPr lang="bs-Latn-BA" dirty="0" smtClean="0"/>
              <a:t>SUBJEKTIVNI ODNOS UČINIOCA POVREDE I POVREDE RADNE OBAVEZE – DA LI JE SVJESTAN POSLJEDICA ILI NE ODNOSNO DA LI JE POVREDA UČINJENA SA NAMJEROM ILI NE (</a:t>
            </a:r>
            <a:r>
              <a:rPr lang="bs-Latn-BA" b="1" dirty="0" smtClean="0"/>
              <a:t>VOLJA – HTIJENJE I SVIJEST</a:t>
            </a:r>
            <a:r>
              <a:rPr lang="bs-Latn-BA" dirty="0" smtClean="0"/>
              <a:t>)</a:t>
            </a:r>
          </a:p>
          <a:p>
            <a:endParaRPr lang="bs-Latn-BA" dirty="0" smtClean="0"/>
          </a:p>
          <a:p>
            <a:r>
              <a:rPr lang="bs-Latn-BA" dirty="0" smtClean="0"/>
              <a:t>UMIŠLJAJ – DIREKTNI I INDIREKTNI</a:t>
            </a:r>
          </a:p>
          <a:p>
            <a:r>
              <a:rPr lang="bs-Latn-BA" dirty="0" smtClean="0"/>
              <a:t>NEHAT – SVJESNI I NESVJESNI </a:t>
            </a:r>
          </a:p>
          <a:p>
            <a:endParaRPr lang="bs-Latn-BA" dirty="0" smtClean="0"/>
          </a:p>
          <a:p>
            <a:r>
              <a:rPr lang="bs-Latn-BA" dirty="0" smtClean="0"/>
              <a:t>RADNJE KOJE PREDUZIMA/PROPUSTIO DA PREDUZME 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568772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428736"/>
            <a:ext cx="8358246" cy="5000660"/>
          </a:xfrm>
        </p:spPr>
        <p:txBody>
          <a:bodyPr>
            <a:normAutofit/>
          </a:bodyPr>
          <a:lstStyle/>
          <a:p>
            <a:r>
              <a:rPr lang="bs-Latn-BA" dirty="0" smtClean="0"/>
              <a:t>          </a:t>
            </a:r>
            <a:r>
              <a:rPr lang="bs-Latn-BA" b="1" dirty="0" smtClean="0"/>
              <a:t>NAČELA DISCIPLINSKOG POSTUPKA :</a:t>
            </a:r>
          </a:p>
          <a:p>
            <a:endParaRPr lang="bs-Latn-BA" b="1" dirty="0" smtClean="0"/>
          </a:p>
          <a:p>
            <a:r>
              <a:rPr lang="bs-Latn-BA" dirty="0" smtClean="0"/>
              <a:t>    1. PRETPOSTAVKA NEVINOSTI(nije kriv dok se ne dok.)</a:t>
            </a:r>
          </a:p>
          <a:p>
            <a:r>
              <a:rPr lang="bs-Latn-BA" dirty="0" smtClean="0"/>
              <a:t>    2. IN DUBIO PRO REO (sumnja na postojanje činjenica)</a:t>
            </a:r>
          </a:p>
          <a:p>
            <a:r>
              <a:rPr lang="bs-Latn-BA" dirty="0" smtClean="0"/>
              <a:t>    3. NE BIS IN IDEM (ne dva puta o istoj stvari-ranije okon)</a:t>
            </a:r>
          </a:p>
          <a:p>
            <a:r>
              <a:rPr lang="bs-Latn-BA" dirty="0" smtClean="0"/>
              <a:t>    4. JAVNOSTI(postoje izuzeci-cijela ili dio rasprave)</a:t>
            </a:r>
          </a:p>
          <a:p>
            <a:r>
              <a:rPr lang="bs-Latn-BA" dirty="0" smtClean="0"/>
              <a:t>    5. HITNOSTI I EKONOMIČNOSTI(bez odlaganja,brzo)</a:t>
            </a:r>
          </a:p>
          <a:p>
            <a:r>
              <a:rPr lang="bs-Latn-BA" dirty="0" smtClean="0"/>
              <a:t>    6. PRAVO NA ODBRANU(sam ili ovlaštena lica)</a:t>
            </a:r>
          </a:p>
          <a:p>
            <a:r>
              <a:rPr lang="bs-Latn-BA" dirty="0" smtClean="0"/>
              <a:t>    7. PRAVO NA ŽALBU/PRIGOVOR(drugost. disc. organu)</a:t>
            </a:r>
          </a:p>
          <a:p>
            <a:r>
              <a:rPr lang="bs-Latn-BA" dirty="0" smtClean="0"/>
              <a:t>    8. JEZIK I PISMO ( ravnopravni)</a:t>
            </a:r>
            <a:endParaRPr lang="bs-Latn-B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214290"/>
            <a:ext cx="7406640" cy="714380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1071546"/>
            <a:ext cx="8501122" cy="557216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bs-Latn-BA" b="1" dirty="0" smtClean="0"/>
              <a:t>PRAVNO </a:t>
            </a:r>
            <a:r>
              <a:rPr lang="bs-Latn-BA" b="1" dirty="0" smtClean="0"/>
              <a:t>UTEMELJENJE </a:t>
            </a:r>
            <a:endParaRPr lang="bs-Latn-BA" b="1" dirty="0" smtClean="0"/>
          </a:p>
          <a:p>
            <a:pPr algn="ctr"/>
            <a:endParaRPr lang="bs-Latn-BA" dirty="0" smtClean="0"/>
          </a:p>
          <a:p>
            <a:r>
              <a:rPr lang="bs-Latn-BA" dirty="0" smtClean="0"/>
              <a:t>                             </a:t>
            </a:r>
            <a:r>
              <a:rPr lang="bs-Latn-BA" dirty="0" smtClean="0"/>
              <a:t>    </a:t>
            </a:r>
            <a:r>
              <a:rPr lang="bs-Latn-BA" b="1" dirty="0" smtClean="0"/>
              <a:t>Član 97. ZOR-a F BiH:</a:t>
            </a:r>
          </a:p>
          <a:p>
            <a:r>
              <a:rPr lang="bs-Latn-BA" dirty="0" smtClean="0"/>
              <a:t> VRSTE PRIJESTUPA ILI POVREDA RADNIH OBAVEZA(LAKŠE I TEŽE) UTVRĐUJU SE </a:t>
            </a:r>
            <a:r>
              <a:rPr lang="bs-Latn-BA" u="sng" dirty="0" smtClean="0"/>
              <a:t>KOLEKTIVNIM UGOVOROM </a:t>
            </a:r>
            <a:r>
              <a:rPr lang="bs-Latn-BA" dirty="0" smtClean="0"/>
              <a:t>ILI PRAVILNIKOM O RADU.</a:t>
            </a:r>
          </a:p>
          <a:p>
            <a:endParaRPr lang="bs-Latn-BA" dirty="0" smtClean="0"/>
          </a:p>
          <a:p>
            <a:r>
              <a:rPr lang="bs-Latn-BA" dirty="0" smtClean="0"/>
              <a:t>                      </a:t>
            </a:r>
            <a:r>
              <a:rPr lang="bs-Latn-BA" dirty="0" smtClean="0"/>
              <a:t>     </a:t>
            </a:r>
            <a:r>
              <a:rPr lang="bs-Latn-BA" b="1" dirty="0" smtClean="0"/>
              <a:t>Član </a:t>
            </a:r>
            <a:r>
              <a:rPr lang="bs-Latn-BA" b="1" dirty="0" smtClean="0"/>
              <a:t>58. Kolektivnog ugovora:</a:t>
            </a:r>
          </a:p>
          <a:p>
            <a:r>
              <a:rPr lang="bs-Latn-BA" dirty="0" smtClean="0"/>
              <a:t>  </a:t>
            </a:r>
            <a:r>
              <a:rPr lang="bs-Latn-BA" dirty="0" smtClean="0"/>
              <a:t>    UTVRĐENE </a:t>
            </a:r>
            <a:r>
              <a:rPr lang="bs-Latn-BA" dirty="0" smtClean="0"/>
              <a:t>SU LAKŠE I TEŽE POVREDE RADNE DUŽNOSTI</a:t>
            </a:r>
          </a:p>
          <a:p>
            <a:r>
              <a:rPr lang="bs-Latn-BA" dirty="0" smtClean="0"/>
              <a:t>    </a:t>
            </a:r>
            <a:r>
              <a:rPr lang="bs-Latn-BA" b="1" dirty="0" smtClean="0"/>
              <a:t> </a:t>
            </a:r>
          </a:p>
          <a:p>
            <a:r>
              <a:rPr lang="bs-Latn-BA" b="1" dirty="0" smtClean="0"/>
              <a:t>      </a:t>
            </a:r>
            <a:r>
              <a:rPr lang="bs-Latn-BA" b="1" dirty="0" smtClean="0"/>
              <a:t>  Član </a:t>
            </a:r>
            <a:r>
              <a:rPr lang="bs-Latn-BA" b="1" dirty="0" smtClean="0"/>
              <a:t>111. Zakona o osnovnom odgoju i obrazovanju:</a:t>
            </a:r>
          </a:p>
          <a:p>
            <a:r>
              <a:rPr lang="bs-Latn-BA" dirty="0" smtClean="0"/>
              <a:t>     </a:t>
            </a:r>
          </a:p>
          <a:p>
            <a:r>
              <a:rPr lang="bs-Latn-BA" dirty="0" smtClean="0"/>
              <a:t> </a:t>
            </a:r>
            <a:r>
              <a:rPr lang="bs-Latn-BA" dirty="0" smtClean="0"/>
              <a:t>      </a:t>
            </a:r>
            <a:r>
              <a:rPr lang="bs-Latn-BA" dirty="0" smtClean="0"/>
              <a:t>DIREKTOR ŠKOLE “ODLUČUJE O PRAVIMA I “OBAVEZAMA  </a:t>
            </a:r>
          </a:p>
          <a:p>
            <a:r>
              <a:rPr lang="bs-Latn-BA" dirty="0" smtClean="0"/>
              <a:t>  </a:t>
            </a:r>
            <a:r>
              <a:rPr lang="bs-Latn-BA" dirty="0" smtClean="0"/>
              <a:t>     ZAPOSLENIKA</a:t>
            </a:r>
            <a:r>
              <a:rPr lang="bs-Latn-BA" dirty="0" smtClean="0"/>
              <a:t>” IZ RADNOG ODNOSA U </a:t>
            </a:r>
            <a:r>
              <a:rPr lang="bs-Latn-BA" dirty="0" smtClean="0"/>
              <a:t>ŠKOLI, IZ KOJIH </a:t>
            </a:r>
          </a:p>
          <a:p>
            <a:r>
              <a:rPr lang="bs-Latn-BA" dirty="0" smtClean="0"/>
              <a:t> </a:t>
            </a:r>
            <a:r>
              <a:rPr lang="bs-Latn-BA" dirty="0" smtClean="0"/>
              <a:t>     </a:t>
            </a:r>
            <a:r>
              <a:rPr lang="bs-Latn-BA" dirty="0" smtClean="0"/>
              <a:t> PROIZILAZI ODGOVORNOST</a:t>
            </a:r>
            <a:endParaRPr lang="bs-Latn-BA" dirty="0" smtClean="0"/>
          </a:p>
          <a:p>
            <a:r>
              <a:rPr lang="bs-Latn-BA" dirty="0" smtClean="0"/>
              <a:t>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214290"/>
            <a:ext cx="7406640" cy="785818"/>
          </a:xfrm>
        </p:spPr>
        <p:txBody>
          <a:bodyPr>
            <a:normAutofit/>
          </a:bodyPr>
          <a:lstStyle/>
          <a:p>
            <a:r>
              <a:rPr lang="bs-Latn-BA" sz="1600" b="1" dirty="0" smtClean="0"/>
              <a:t>ULOGA SINDIKALNOG POVJERENIKA U DISCIPLINSKOM POSTUPKU</a:t>
            </a:r>
            <a:endParaRPr lang="bs-Latn-BA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357298"/>
            <a:ext cx="8553480" cy="5500702"/>
          </a:xfrm>
        </p:spPr>
        <p:txBody>
          <a:bodyPr>
            <a:normAutofit/>
          </a:bodyPr>
          <a:lstStyle/>
          <a:p>
            <a:pPr algn="ctr"/>
            <a:r>
              <a:rPr lang="bs-Latn-BA" b="1" dirty="0" smtClean="0"/>
              <a:t>U SREDNJEM OBRAZOVANJU </a:t>
            </a:r>
            <a:endParaRPr lang="bs-Latn-BA" sz="3200" b="1" dirty="0" smtClean="0"/>
          </a:p>
          <a:p>
            <a:r>
              <a:rPr lang="bs-Latn-BA" dirty="0" smtClean="0"/>
              <a:t>PRAVILNIK O LAKŠIM I TEŽIM POVREDAMA RADNIH DUŽNOSTI,ODGOVORNOSTI ZA MATERIJALNU ŠTETU,ORGANE VOĐENJA POSTUPKA, ODGOVORNOSTI ISTIH I PRAVILA POSTUPKA U </a:t>
            </a:r>
            <a:r>
              <a:rPr lang="bs-Latn-BA" b="1" u="sng" dirty="0" smtClean="0"/>
              <a:t>SREDNJIM ŠKOLAMA </a:t>
            </a:r>
            <a:r>
              <a:rPr lang="bs-Latn-BA" dirty="0" smtClean="0"/>
              <a:t>(“Službene novine TK”, broj: 9/14).</a:t>
            </a:r>
          </a:p>
          <a:p>
            <a:r>
              <a:rPr lang="bs-Latn-BA" sz="2800" dirty="0" smtClean="0"/>
              <a:t>(-Lakše i teže povrede;-disciplinske mjere:pismeno upozorenje i otkaz ugovora; organi :-komisija 5 članova, direktor i školski odbor; -zastarjelost  pokretanja i vođenja postupka;-ocjena radne sposobnosti; -udaljavanje sa posla).</a:t>
            </a:r>
          </a:p>
          <a:p>
            <a:r>
              <a:rPr lang="bs-Latn-BA" sz="2800" dirty="0" smtClean="0"/>
              <a:t>        </a:t>
            </a:r>
            <a:r>
              <a:rPr lang="bs-Latn-BA" sz="2800" b="1" dirty="0" smtClean="0"/>
              <a:t>U OSNOVNOM OBRAZOVANJU - </a:t>
            </a:r>
            <a:r>
              <a:rPr lang="bs-Latn-BA" sz="3600" b="1" dirty="0" smtClean="0"/>
              <a:t>NE</a:t>
            </a:r>
          </a:p>
          <a:p>
            <a:endParaRPr lang="bs-Latn-BA" dirty="0" smtClean="0"/>
          </a:p>
          <a:p>
            <a:endParaRPr lang="bs-Latn-BA" dirty="0" smtClean="0"/>
          </a:p>
          <a:p>
            <a:pPr algn="ctr"/>
            <a:endParaRPr lang="bs-Latn-B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801</TotalTime>
  <Words>1399</Words>
  <Application>Microsoft Office PowerPoint</Application>
  <PresentationFormat>On-screen Show (4:3)</PresentationFormat>
  <Paragraphs>174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SAMOSTALNI SINDIKAT RADNIKA OSNOVNOG OBRAZOVANJA I ODGOJA TUZLANSKOG KANTONA</vt:lpstr>
      <vt:lpstr>ULOGA SINDIKALNOG POVJERENIKA U DISCIPLINSKOM POSTUPKU</vt:lpstr>
      <vt:lpstr>ULOGA SINDIKALNOG POVJERENIKA U DISCIPLINSKOM POSTUPKU</vt:lpstr>
      <vt:lpstr>ULOGA SINDIKALNOG POVJERENIKA U DISCIPLINSKOM POSTUPKU</vt:lpstr>
      <vt:lpstr>ULOGA SINDIKALNOG POVJERENIKA U DISCIPLINSKOM POSTUPKU</vt:lpstr>
      <vt:lpstr>ULOGA SINDIKALNOG POVJERENIKA U DISCIPLINSKOM POSTUPKU</vt:lpstr>
      <vt:lpstr>ULOGA SINDIKALNOG POVJERENIKA U DISCIPLINSKOM POSTUPKU</vt:lpstr>
      <vt:lpstr>ULOGA SINDIKALNOG POVJERENIKA U DISCIPLINSKOM POSTUPKU</vt:lpstr>
      <vt:lpstr>ULOGA SINDIKALNOG POVJERENIKA U DISCIPLINSKOM POSTUPKU</vt:lpstr>
      <vt:lpstr>ULOGA SINDIKALNOG POVJERENIKA U DISCIPLINSKOM POSTUPKU</vt:lpstr>
      <vt:lpstr>ULOGA SINDIKALNOG POVJERENIKA U DISCIPLINSKOM POSTUPKU</vt:lpstr>
      <vt:lpstr>ULOGA SINDIKALNOG POVJERENIKA U DISCIPLINSKOM POSTUPKU</vt:lpstr>
      <vt:lpstr>ULOGA SINDIKALNOG POVJERENIKA U DISCIPLINSKOM POSTUPKU</vt:lpstr>
      <vt:lpstr>ULOGA SINDIKALNOG POVJERENIKA U DISCIPLINSKOM POSTUPKU</vt:lpstr>
      <vt:lpstr>ULOGA SINDIKALNOG POVJERENIKA U DISCIPLINSKOM POSTUPKU</vt:lpstr>
      <vt:lpstr>ULOGA SINDIKALNOG POVJERENIKA U DISCIPLINSKOM POSTUPKU</vt:lpstr>
      <vt:lpstr>ULOGA SINDIKALNOG POVJERENIKA U DISCIPLINSKOM POSTUPKU</vt:lpstr>
      <vt:lpstr>ULOGA SINDIKALNOG POVJERENIKA U DISCIPLINSKOM POSTUPKU</vt:lpstr>
      <vt:lpstr>ULOGA SINDIKALNOG POVJERENIKA U DISCIPLINSKOM POSTUPKU</vt:lpstr>
      <vt:lpstr>ULOGA SINDIKALNOG POVJERENIKA U DISCIPLINSKOM POSTUPKU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SAMOSTALNI SINDIKAT OSNOVNOG OBRAZOVANJA I ODGOJA TUZLANSKOG KANTONA</dc:title>
  <dc:creator>vista</dc:creator>
  <cp:lastModifiedBy>User</cp:lastModifiedBy>
  <cp:revision>127</cp:revision>
  <dcterms:created xsi:type="dcterms:W3CDTF">2011-01-01T11:49:41Z</dcterms:created>
  <dcterms:modified xsi:type="dcterms:W3CDTF">2022-05-15T10:15:48Z</dcterms:modified>
</cp:coreProperties>
</file>